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96" y="-44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43103321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4724400" y="0"/>
            <a:ext cx="3012140" cy="5140547"/>
          </a:xfrm>
          <a:custGeom>
            <a:avLst/>
            <a:gdLst/>
            <a:ahLst/>
            <a:cxnLst/>
            <a:rect l="0" t="0" r="0" b="0"/>
            <a:pathLst>
              <a:path w="3012141" h="6854064" extrusionOk="0">
                <a:moveTo>
                  <a:pt x="2623817" y="0"/>
                </a:moveTo>
                <a:lnTo>
                  <a:pt x="2791741" y="608783"/>
                </a:lnTo>
                <a:lnTo>
                  <a:pt x="1826176" y="1301537"/>
                </a:lnTo>
                <a:lnTo>
                  <a:pt x="2130539" y="2466623"/>
                </a:lnTo>
                <a:lnTo>
                  <a:pt x="1175470" y="3190866"/>
                </a:lnTo>
                <a:lnTo>
                  <a:pt x="1469337" y="4355952"/>
                </a:lnTo>
                <a:lnTo>
                  <a:pt x="493277" y="5080194"/>
                </a:lnTo>
                <a:lnTo>
                  <a:pt x="808135" y="6255776"/>
                </a:lnTo>
                <a:lnTo>
                  <a:pt x="0" y="6854064"/>
                </a:lnTo>
                <a:lnTo>
                  <a:pt x="388325" y="6854064"/>
                </a:lnTo>
                <a:lnTo>
                  <a:pt x="1007545" y="6308258"/>
                </a:lnTo>
                <a:lnTo>
                  <a:pt x="713678" y="5122179"/>
                </a:lnTo>
                <a:lnTo>
                  <a:pt x="1679242" y="4408433"/>
                </a:lnTo>
                <a:lnTo>
                  <a:pt x="1364384" y="3232851"/>
                </a:lnTo>
                <a:lnTo>
                  <a:pt x="2361435" y="2498112"/>
                </a:lnTo>
                <a:lnTo>
                  <a:pt x="2015091" y="1343522"/>
                </a:lnTo>
                <a:lnTo>
                  <a:pt x="3012141" y="608783"/>
                </a:lnTo>
                <a:lnTo>
                  <a:pt x="2833722" y="0"/>
                </a:lnTo>
              </a:path>
            </a:pathLst>
          </a:custGeom>
          <a:solidFill>
            <a:schemeClr val="dk1"/>
          </a:solidFill>
          <a:ln>
            <a:noFill/>
          </a:ln>
        </p:spPr>
        <p:txBody>
          <a:bodyPr lIns="91425" tIns="45700" rIns="91425" bIns="45700" anchor="ctr" anchorCtr="0">
            <a:noAutofit/>
          </a:bodyPr>
          <a:lstStyle/>
          <a:p>
            <a:pPr>
              <a:spcBef>
                <a:spcPts val="0"/>
              </a:spcBef>
              <a:buNone/>
            </a:pPr>
            <a:endParaRPr/>
          </a:p>
        </p:txBody>
      </p:sp>
      <p:grpSp>
        <p:nvGrpSpPr>
          <p:cNvPr id="11" name="Shape 11"/>
          <p:cNvGrpSpPr/>
          <p:nvPr/>
        </p:nvGrpSpPr>
        <p:grpSpPr>
          <a:xfrm>
            <a:off x="4571999" y="0"/>
            <a:ext cx="4546600" cy="5143499"/>
            <a:chOff x="1447" y="0"/>
            <a:chExt cx="2863" cy="4319"/>
          </a:xfrm>
        </p:grpSpPr>
        <p:sp>
          <p:nvSpPr>
            <p:cNvPr id="12" name="Shape 12"/>
            <p:cNvSpPr/>
            <p:nvPr/>
          </p:nvSpPr>
          <p:spPr>
            <a:xfrm>
              <a:off x="1447" y="0"/>
              <a:ext cx="1885" cy="4319"/>
            </a:xfrm>
            <a:custGeom>
              <a:avLst/>
              <a:gdLst/>
              <a:ahLst/>
              <a:cxnLst/>
              <a:rect l="0" t="0" r="0" b="0"/>
              <a:pathLst>
                <a:path w="1886" h="4320" extrusionOk="0">
                  <a:moveTo>
                    <a:pt x="1719" y="0"/>
                  </a:moveTo>
                  <a:lnTo>
                    <a:pt x="1813" y="357"/>
                  </a:lnTo>
                  <a:lnTo>
                    <a:pt x="1194" y="805"/>
                  </a:lnTo>
                  <a:lnTo>
                    <a:pt x="1393" y="1544"/>
                  </a:lnTo>
                  <a:lnTo>
                    <a:pt x="777" y="1991"/>
                  </a:lnTo>
                  <a:lnTo>
                    <a:pt x="972" y="2734"/>
                  </a:lnTo>
                  <a:lnTo>
                    <a:pt x="355" y="3178"/>
                  </a:lnTo>
                  <a:lnTo>
                    <a:pt x="554" y="3921"/>
                  </a:lnTo>
                  <a:lnTo>
                    <a:pt x="0" y="4320"/>
                  </a:lnTo>
                  <a:lnTo>
                    <a:pt x="109" y="4320"/>
                  </a:lnTo>
                  <a:lnTo>
                    <a:pt x="623" y="3948"/>
                  </a:lnTo>
                  <a:lnTo>
                    <a:pt x="430" y="3205"/>
                  </a:lnTo>
                  <a:lnTo>
                    <a:pt x="1045" y="2761"/>
                  </a:lnTo>
                  <a:lnTo>
                    <a:pt x="850" y="2018"/>
                  </a:lnTo>
                  <a:lnTo>
                    <a:pt x="1468" y="1572"/>
                  </a:lnTo>
                  <a:lnTo>
                    <a:pt x="1271" y="830"/>
                  </a:lnTo>
                  <a:lnTo>
                    <a:pt x="1886" y="386"/>
                  </a:lnTo>
                  <a:lnTo>
                    <a:pt x="1788" y="0"/>
                  </a:lnTo>
                  <a:lnTo>
                    <a:pt x="1719" y="0"/>
                  </a:lnTo>
                  <a:close/>
                </a:path>
              </a:pathLst>
            </a:custGeom>
            <a:solidFill>
              <a:srgbClr val="A64129"/>
            </a:solidFill>
            <a:ln>
              <a:noFill/>
            </a:ln>
          </p:spPr>
          <p:txBody>
            <a:bodyPr lIns="91425" tIns="45700" rIns="91425" bIns="45700" anchor="t" anchorCtr="0">
              <a:noAutofit/>
            </a:bodyPr>
            <a:lstStyle/>
            <a:p>
              <a:pPr>
                <a:spcBef>
                  <a:spcPts val="0"/>
                </a:spcBef>
                <a:buNone/>
              </a:pPr>
              <a:endParaRPr/>
            </a:p>
          </p:txBody>
        </p:sp>
        <p:sp>
          <p:nvSpPr>
            <p:cNvPr id="13" name="Shape 13"/>
            <p:cNvSpPr/>
            <p:nvPr/>
          </p:nvSpPr>
          <p:spPr>
            <a:xfrm>
              <a:off x="1559" y="0"/>
              <a:ext cx="1978" cy="4319"/>
            </a:xfrm>
            <a:custGeom>
              <a:avLst/>
              <a:gdLst/>
              <a:ahLst/>
              <a:cxnLst/>
              <a:rect l="0" t="0" r="0" b="0"/>
              <a:pathLst>
                <a:path w="1979" h="4320" extrusionOk="0">
                  <a:moveTo>
                    <a:pt x="1673" y="0"/>
                  </a:moveTo>
                  <a:lnTo>
                    <a:pt x="1777" y="382"/>
                  </a:lnTo>
                  <a:lnTo>
                    <a:pt x="1160" y="830"/>
                  </a:lnTo>
                  <a:lnTo>
                    <a:pt x="1357" y="1570"/>
                  </a:lnTo>
                  <a:lnTo>
                    <a:pt x="743" y="2016"/>
                  </a:lnTo>
                  <a:lnTo>
                    <a:pt x="936" y="2759"/>
                  </a:lnTo>
                  <a:lnTo>
                    <a:pt x="319" y="3204"/>
                  </a:lnTo>
                  <a:lnTo>
                    <a:pt x="517" y="3947"/>
                  </a:lnTo>
                  <a:lnTo>
                    <a:pt x="0" y="4320"/>
                  </a:lnTo>
                  <a:lnTo>
                    <a:pt x="304" y="4320"/>
                  </a:lnTo>
                  <a:lnTo>
                    <a:pt x="717" y="4025"/>
                  </a:lnTo>
                  <a:lnTo>
                    <a:pt x="521" y="3280"/>
                  </a:lnTo>
                  <a:lnTo>
                    <a:pt x="1136" y="2836"/>
                  </a:lnTo>
                  <a:lnTo>
                    <a:pt x="941" y="2093"/>
                  </a:lnTo>
                  <a:lnTo>
                    <a:pt x="1559" y="1648"/>
                  </a:lnTo>
                  <a:lnTo>
                    <a:pt x="1362" y="905"/>
                  </a:lnTo>
                  <a:lnTo>
                    <a:pt x="1979" y="461"/>
                  </a:lnTo>
                  <a:lnTo>
                    <a:pt x="1859" y="0"/>
                  </a:lnTo>
                  <a:lnTo>
                    <a:pt x="1673" y="0"/>
                  </a:lnTo>
                  <a:close/>
                </a:path>
              </a:pathLst>
            </a:custGeom>
            <a:solidFill>
              <a:srgbClr val="384452"/>
            </a:solidFill>
            <a:ln>
              <a:noFill/>
            </a:ln>
          </p:spPr>
          <p:txBody>
            <a:bodyPr lIns="91425" tIns="45700" rIns="91425" bIns="45700" anchor="t" anchorCtr="0">
              <a:noAutofit/>
            </a:bodyPr>
            <a:lstStyle/>
            <a:p>
              <a:pPr>
                <a:spcBef>
                  <a:spcPts val="0"/>
                </a:spcBef>
                <a:buNone/>
              </a:pPr>
              <a:endParaRPr/>
            </a:p>
          </p:txBody>
        </p:sp>
        <p:sp>
          <p:nvSpPr>
            <p:cNvPr id="14" name="Shape 14"/>
            <p:cNvSpPr/>
            <p:nvPr/>
          </p:nvSpPr>
          <p:spPr>
            <a:xfrm>
              <a:off x="2090" y="0"/>
              <a:ext cx="1805" cy="4319"/>
            </a:xfrm>
            <a:custGeom>
              <a:avLst/>
              <a:gdLst/>
              <a:ahLst/>
              <a:cxnLst/>
              <a:rect l="0" t="0" r="0" b="0"/>
              <a:pathLst>
                <a:path w="1806" h="4320" extrusionOk="0">
                  <a:moveTo>
                    <a:pt x="1462" y="0"/>
                  </a:moveTo>
                  <a:lnTo>
                    <a:pt x="1604" y="510"/>
                  </a:lnTo>
                  <a:lnTo>
                    <a:pt x="987" y="958"/>
                  </a:lnTo>
                  <a:lnTo>
                    <a:pt x="1183" y="1696"/>
                  </a:lnTo>
                  <a:lnTo>
                    <a:pt x="570" y="2142"/>
                  </a:lnTo>
                  <a:lnTo>
                    <a:pt x="764" y="2885"/>
                  </a:lnTo>
                  <a:lnTo>
                    <a:pt x="147" y="3329"/>
                  </a:lnTo>
                  <a:lnTo>
                    <a:pt x="344" y="4072"/>
                  </a:lnTo>
                  <a:lnTo>
                    <a:pt x="0" y="4320"/>
                  </a:lnTo>
                  <a:lnTo>
                    <a:pt x="304" y="4320"/>
                  </a:lnTo>
                  <a:lnTo>
                    <a:pt x="544" y="4151"/>
                  </a:lnTo>
                  <a:lnTo>
                    <a:pt x="349" y="3406"/>
                  </a:lnTo>
                  <a:lnTo>
                    <a:pt x="965" y="2961"/>
                  </a:lnTo>
                  <a:lnTo>
                    <a:pt x="768" y="2220"/>
                  </a:lnTo>
                  <a:lnTo>
                    <a:pt x="1385" y="1776"/>
                  </a:lnTo>
                  <a:lnTo>
                    <a:pt x="1189" y="1031"/>
                  </a:lnTo>
                  <a:lnTo>
                    <a:pt x="1806" y="586"/>
                  </a:lnTo>
                  <a:lnTo>
                    <a:pt x="1647" y="0"/>
                  </a:lnTo>
                  <a:lnTo>
                    <a:pt x="1462" y="0"/>
                  </a:lnTo>
                  <a:close/>
                </a:path>
              </a:pathLst>
            </a:custGeom>
            <a:solidFill>
              <a:srgbClr val="F68C1F"/>
            </a:solidFill>
            <a:ln>
              <a:noFill/>
            </a:ln>
          </p:spPr>
          <p:txBody>
            <a:bodyPr lIns="91425" tIns="45700" rIns="91425" bIns="45700" anchor="t" anchorCtr="0">
              <a:noAutofit/>
            </a:bodyPr>
            <a:lstStyle/>
            <a:p>
              <a:pPr>
                <a:spcBef>
                  <a:spcPts val="0"/>
                </a:spcBef>
                <a:buNone/>
              </a:pPr>
              <a:endParaRPr/>
            </a:p>
          </p:txBody>
        </p:sp>
        <p:sp>
          <p:nvSpPr>
            <p:cNvPr id="15" name="Shape 15"/>
            <p:cNvSpPr/>
            <p:nvPr/>
          </p:nvSpPr>
          <p:spPr>
            <a:xfrm>
              <a:off x="2463" y="0"/>
              <a:ext cx="1847" cy="4319"/>
            </a:xfrm>
            <a:custGeom>
              <a:avLst/>
              <a:gdLst/>
              <a:ahLst/>
              <a:cxnLst/>
              <a:rect l="0" t="0" r="0" b="0"/>
              <a:pathLst>
                <a:path w="1848" h="4320" extrusionOk="0">
                  <a:moveTo>
                    <a:pt x="1311" y="0"/>
                  </a:moveTo>
                  <a:lnTo>
                    <a:pt x="1475" y="606"/>
                  </a:lnTo>
                  <a:lnTo>
                    <a:pt x="856" y="1055"/>
                  </a:lnTo>
                  <a:lnTo>
                    <a:pt x="1054" y="1794"/>
                  </a:lnTo>
                  <a:lnTo>
                    <a:pt x="439" y="2240"/>
                  </a:lnTo>
                  <a:lnTo>
                    <a:pt x="634" y="2981"/>
                  </a:lnTo>
                  <a:lnTo>
                    <a:pt x="16" y="3428"/>
                  </a:lnTo>
                  <a:lnTo>
                    <a:pt x="215" y="4169"/>
                  </a:lnTo>
                  <a:lnTo>
                    <a:pt x="0" y="4320"/>
                  </a:lnTo>
                  <a:lnTo>
                    <a:pt x="570" y="4320"/>
                  </a:lnTo>
                  <a:lnTo>
                    <a:pt x="584" y="4304"/>
                  </a:lnTo>
                  <a:lnTo>
                    <a:pt x="391" y="3570"/>
                  </a:lnTo>
                  <a:lnTo>
                    <a:pt x="1005" y="3118"/>
                  </a:lnTo>
                  <a:lnTo>
                    <a:pt x="810" y="2380"/>
                  </a:lnTo>
                  <a:lnTo>
                    <a:pt x="1422" y="1936"/>
                  </a:lnTo>
                  <a:lnTo>
                    <a:pt x="1229" y="1193"/>
                  </a:lnTo>
                  <a:lnTo>
                    <a:pt x="1848" y="743"/>
                  </a:lnTo>
                  <a:lnTo>
                    <a:pt x="1650" y="0"/>
                  </a:lnTo>
                  <a:lnTo>
                    <a:pt x="1311" y="0"/>
                  </a:lnTo>
                  <a:close/>
                </a:path>
              </a:pathLst>
            </a:custGeom>
            <a:solidFill>
              <a:srgbClr val="A4BDC0"/>
            </a:solidFill>
            <a:ln>
              <a:noFill/>
            </a:ln>
          </p:spPr>
          <p:txBody>
            <a:bodyPr lIns="91425" tIns="45700" rIns="91425" bIns="45700" anchor="t" anchorCtr="0">
              <a:noAutofit/>
            </a:bodyPr>
            <a:lstStyle/>
            <a:p>
              <a:pPr>
                <a:spcBef>
                  <a:spcPts val="0"/>
                </a:spcBef>
                <a:buNone/>
              </a:pPr>
              <a:endParaRPr/>
            </a:p>
          </p:txBody>
        </p:sp>
      </p:grpSp>
      <p:sp>
        <p:nvSpPr>
          <p:cNvPr id="16" name="Shape 16"/>
          <p:cNvSpPr txBox="1">
            <a:spLocks noGrp="1"/>
          </p:cNvSpPr>
          <p:nvPr>
            <p:ph type="ctrTitle"/>
          </p:nvPr>
        </p:nvSpPr>
        <p:spPr>
          <a:xfrm>
            <a:off x="685800" y="746438"/>
            <a:ext cx="5258700" cy="1158600"/>
          </a:xfrm>
          <a:prstGeom prst="rect">
            <a:avLst/>
          </a:prstGeom>
        </p:spPr>
        <p:txBody>
          <a:bodyPr lIns="91425" tIns="91425" rIns="91425" bIns="91425" anchor="b"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17" name="Shape 17"/>
          <p:cNvSpPr txBox="1">
            <a:spLocks noGrp="1"/>
          </p:cNvSpPr>
          <p:nvPr>
            <p:ph type="subTitle" idx="1"/>
          </p:nvPr>
        </p:nvSpPr>
        <p:spPr>
          <a:xfrm>
            <a:off x="685800" y="1986416"/>
            <a:ext cx="5258700" cy="772800"/>
          </a:xfrm>
          <a:prstGeom prst="rect">
            <a:avLst/>
          </a:prstGeom>
        </p:spPr>
        <p:txBody>
          <a:bodyPr lIns="91425" tIns="91425" rIns="91425" bIns="91425" anchor="t" anchorCtr="0"/>
          <a:lstStyle>
            <a:lvl1pPr>
              <a:spcBef>
                <a:spcPts val="0"/>
              </a:spcBef>
              <a:buNone/>
              <a:defRPr/>
            </a:lvl1pPr>
            <a:lvl2pPr>
              <a:spcBef>
                <a:spcPts val="0"/>
              </a:spcBef>
              <a:buSzPct val="100000"/>
              <a:buNone/>
              <a:defRPr sz="3000"/>
            </a:lvl2pPr>
            <a:lvl3pPr>
              <a:spcBef>
                <a:spcPts val="0"/>
              </a:spcBef>
              <a:buSzPct val="100000"/>
              <a:buNone/>
              <a:defRPr sz="3000"/>
            </a:lvl3pPr>
            <a:lvl4pPr>
              <a:spcBef>
                <a:spcPts val="0"/>
              </a:spcBef>
              <a:buSzPct val="100000"/>
              <a:buNone/>
              <a:defRPr sz="3000"/>
            </a:lvl4pPr>
            <a:lvl5pPr>
              <a:spcBef>
                <a:spcPts val="0"/>
              </a:spcBef>
              <a:buSzPct val="100000"/>
              <a:buNone/>
              <a:defRPr sz="3000"/>
            </a:lvl5pPr>
            <a:lvl6pPr>
              <a:spcBef>
                <a:spcPts val="0"/>
              </a:spcBef>
              <a:buSzPct val="100000"/>
              <a:buNone/>
              <a:defRPr sz="3000"/>
            </a:lvl6pPr>
            <a:lvl7pPr>
              <a:spcBef>
                <a:spcPts val="0"/>
              </a:spcBef>
              <a:buSzPct val="100000"/>
              <a:buNone/>
              <a:defRPr sz="3000"/>
            </a:lvl7pPr>
            <a:lvl8pPr>
              <a:spcBef>
                <a:spcPts val="0"/>
              </a:spcBef>
              <a:buSzPct val="100000"/>
              <a:buNone/>
              <a:defRPr sz="3000"/>
            </a:lvl8pPr>
            <a:lvl9pPr>
              <a:spcBef>
                <a:spcPts val="0"/>
              </a:spcBef>
              <a:buSzPct val="100000"/>
              <a:buNone/>
              <a:defRPr sz="3000"/>
            </a:lvl9pPr>
          </a:lstStyle>
          <a:p>
            <a:endParaRPr/>
          </a:p>
        </p:txBody>
      </p:sp>
      <p:sp>
        <p:nvSpPr>
          <p:cNvPr id="18" name="Shape 1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21" name="Shape 2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rgbClr val="A5BDC0"/>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solidFill>
                  <a:srgbClr val="A64128"/>
                </a:solidFill>
              </a:defRPr>
            </a:lvl1pPr>
            <a:lvl2pPr>
              <a:spcBef>
                <a:spcPts val="0"/>
              </a:spcBef>
              <a:defRPr>
                <a:solidFill>
                  <a:srgbClr val="A64128"/>
                </a:solidFill>
              </a:defRPr>
            </a:lvl2pPr>
            <a:lvl3pPr>
              <a:spcBef>
                <a:spcPts val="0"/>
              </a:spcBef>
              <a:defRPr>
                <a:solidFill>
                  <a:srgbClr val="A64128"/>
                </a:solidFill>
              </a:defRPr>
            </a:lvl3pPr>
            <a:lvl4pPr>
              <a:spcBef>
                <a:spcPts val="0"/>
              </a:spcBef>
              <a:defRPr>
                <a:solidFill>
                  <a:srgbClr val="A64128"/>
                </a:solidFill>
              </a:defRPr>
            </a:lvl4pPr>
            <a:lvl5pPr>
              <a:spcBef>
                <a:spcPts val="0"/>
              </a:spcBef>
              <a:defRPr>
                <a:solidFill>
                  <a:srgbClr val="A64128"/>
                </a:solidFill>
              </a:defRPr>
            </a:lvl5pPr>
            <a:lvl6pPr>
              <a:spcBef>
                <a:spcPts val="0"/>
              </a:spcBef>
              <a:defRPr>
                <a:solidFill>
                  <a:srgbClr val="A64128"/>
                </a:solidFill>
              </a:defRPr>
            </a:lvl6pPr>
            <a:lvl7pPr>
              <a:spcBef>
                <a:spcPts val="0"/>
              </a:spcBef>
              <a:defRPr>
                <a:solidFill>
                  <a:srgbClr val="A64128"/>
                </a:solidFill>
              </a:defRPr>
            </a:lvl7pPr>
            <a:lvl8pPr>
              <a:spcBef>
                <a:spcPts val="0"/>
              </a:spcBef>
              <a:defRPr>
                <a:solidFill>
                  <a:srgbClr val="A64128"/>
                </a:solidFill>
              </a:defRPr>
            </a:lvl8pPr>
            <a:lvl9pPr>
              <a:spcBef>
                <a:spcPts val="0"/>
              </a:spcBef>
              <a:defRPr>
                <a:solidFill>
                  <a:srgbClr val="A64128"/>
                </a:solidFill>
              </a:defRPr>
            </a:lvl9pPr>
          </a:lstStyle>
          <a:p>
            <a:endParaRPr/>
          </a:p>
        </p:txBody>
      </p:sp>
      <p:sp>
        <p:nvSpPr>
          <p:cNvPr id="27" name="Shape 27"/>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 name="Shape 28"/>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33" name="Shape 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b="1">
                <a:solidFill>
                  <a:schemeClr val="dk1"/>
                </a:solidFill>
              </a:defRPr>
            </a:lvl1pPr>
          </a:lstStyle>
          <a:p>
            <a:endParaRPr/>
          </a:p>
        </p:txBody>
      </p:sp>
      <p:sp>
        <p:nvSpPr>
          <p:cNvPr id="36" name="Shape 36"/>
          <p:cNvSpPr/>
          <p:nvPr/>
        </p:nvSpPr>
        <p:spPr>
          <a:xfrm rot="10800000">
            <a:off x="7938258" y="0"/>
            <a:ext cx="1205741" cy="3389922"/>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rot="5400000">
            <a:off x="1807794" y="-1807795"/>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38" name="Shape 3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40" name="Shape 40"/>
          <p:cNvSpPr/>
          <p:nvPr/>
        </p:nvSpPr>
        <p:spPr>
          <a:xfrm rot="-5400000">
            <a:off x="6431898" y="2431398"/>
            <a:ext cx="904306" cy="4519896"/>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41" name="Shape 4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0" y="1753577"/>
            <a:ext cx="1205741" cy="3389922"/>
          </a:xfrm>
          <a:custGeom>
            <a:avLst/>
            <a:gdLst/>
            <a:ahLst/>
            <a:cxnLst/>
            <a:rect l="0" t="0" r="0" b="0"/>
            <a:pathLst>
              <a:path w="1205742" h="4519897" extrusionOk="0">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lIns="91425" tIns="45700" rIns="91425" bIns="45700" anchor="ctr" anchorCtr="0">
            <a:noAutofit/>
          </a:bodyPr>
          <a:lstStyle/>
          <a:p>
            <a:pPr>
              <a:spcBef>
                <a:spcPts val="0"/>
              </a:spcBef>
              <a:buNone/>
            </a:pPr>
            <a:endParaRPr/>
          </a:p>
        </p:txBody>
      </p:sp>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1pPr>
            <a:lvl2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2pPr>
            <a:lvl3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3pPr>
            <a:lvl4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4pPr>
            <a:lvl5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5pPr>
            <a:lvl6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6pPr>
            <a:lvl7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7pPr>
            <a:lvl8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8pPr>
            <a:lvl9pPr>
              <a:spcBef>
                <a:spcPts val="0"/>
              </a:spcBef>
              <a:buClr>
                <a:schemeClr val="dk1"/>
              </a:buClr>
              <a:buSzPct val="100000"/>
              <a:buFont typeface="Trebuchet MS"/>
              <a:buNone/>
              <a:defRPr sz="3600" b="1">
                <a:solidFill>
                  <a:schemeClr val="dk1"/>
                </a:solidFill>
                <a:latin typeface="Trebuchet MS"/>
                <a:ea typeface="Trebuchet MS"/>
                <a:cs typeface="Trebuchet MS"/>
                <a:sym typeface="Trebuchet MS"/>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a:endParaRPr/>
          </a:p>
        </p:txBody>
      </p: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latin typeface="Trebuchet MS"/>
                <a:ea typeface="Trebuchet MS"/>
                <a:cs typeface="Trebuchet MS"/>
                <a:sym typeface="Trebuchet MS"/>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jpg"/><Relationship Id="rId6"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www.usnews.com/debate-club/should-the-government-fund-universal-pre-k/quality-pre-k-is-an-idea-whose-time-has-com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a:spLocks noGrp="1"/>
          </p:cNvSpPr>
          <p:nvPr>
            <p:ph type="ctrTitle"/>
          </p:nvPr>
        </p:nvSpPr>
        <p:spPr>
          <a:xfrm>
            <a:off x="685800" y="746438"/>
            <a:ext cx="5258700" cy="1158600"/>
          </a:xfrm>
          <a:prstGeom prst="rect">
            <a:avLst/>
          </a:prstGeom>
        </p:spPr>
        <p:txBody>
          <a:bodyPr lIns="91425" tIns="91425" rIns="91425" bIns="91425" anchor="b" anchorCtr="0">
            <a:noAutofit/>
          </a:bodyPr>
          <a:lstStyle/>
          <a:p>
            <a:pPr>
              <a:spcBef>
                <a:spcPts val="0"/>
              </a:spcBef>
              <a:buNone/>
            </a:pPr>
            <a:r>
              <a:rPr lang="en" sz="2400"/>
              <a:t>Housing Federally Funded High Quality Preschools In K-12 Schools</a:t>
            </a:r>
          </a:p>
        </p:txBody>
      </p:sp>
      <p:sp>
        <p:nvSpPr>
          <p:cNvPr id="44" name="Shape 44"/>
          <p:cNvSpPr txBox="1">
            <a:spLocks noGrp="1"/>
          </p:cNvSpPr>
          <p:nvPr>
            <p:ph type="subTitle" idx="1"/>
          </p:nvPr>
        </p:nvSpPr>
        <p:spPr>
          <a:xfrm>
            <a:off x="685800" y="1986444"/>
            <a:ext cx="5258700" cy="2500500"/>
          </a:xfrm>
          <a:prstGeom prst="rect">
            <a:avLst/>
          </a:prstGeom>
        </p:spPr>
        <p:txBody>
          <a:bodyPr lIns="91425" tIns="91425" rIns="91425" bIns="91425" anchor="t" anchorCtr="0">
            <a:noAutofit/>
          </a:bodyPr>
          <a:lstStyle/>
          <a:p>
            <a:pPr rtl="0">
              <a:spcBef>
                <a:spcPts val="0"/>
              </a:spcBef>
              <a:buNone/>
            </a:pPr>
            <a:r>
              <a:rPr lang="en"/>
              <a:t>Will it make a difference?</a:t>
            </a:r>
          </a:p>
          <a:p>
            <a:pPr rtl="0">
              <a:spcBef>
                <a:spcPts val="0"/>
              </a:spcBef>
              <a:buNone/>
            </a:pPr>
            <a:endParaRPr sz="1200"/>
          </a:p>
          <a:p>
            <a:pPr rtl="0">
              <a:spcBef>
                <a:spcPts val="0"/>
              </a:spcBef>
              <a:buNone/>
            </a:pPr>
            <a:endParaRPr sz="1200"/>
          </a:p>
          <a:p>
            <a:pPr rtl="0">
              <a:spcBef>
                <a:spcPts val="0"/>
              </a:spcBef>
              <a:buNone/>
            </a:pPr>
            <a:r>
              <a:rPr lang="en" sz="1200"/>
              <a:t>By 	Kristen Letcher, Sarah Staples, Karen Guettler,</a:t>
            </a:r>
          </a:p>
          <a:p>
            <a:pPr>
              <a:spcBef>
                <a:spcPts val="0"/>
              </a:spcBef>
              <a:buNone/>
            </a:pPr>
            <a:r>
              <a:rPr lang="en" sz="1200"/>
              <a:t>	Hannah Zing, and Nicole Stephens</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Communication</a:t>
            </a:r>
          </a:p>
        </p:txBody>
      </p:sp>
      <p:sp>
        <p:nvSpPr>
          <p:cNvPr id="102" name="Shape 10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3657600" lvl="0" indent="-228600" rtl="0">
              <a:spcBef>
                <a:spcPts val="0"/>
              </a:spcBef>
              <a:buNone/>
            </a:pPr>
            <a:r>
              <a:rPr lang="en"/>
              <a:t>Early start and Head start programs provide Speech and Language Pathology (SLP) services to students with need.</a:t>
            </a:r>
          </a:p>
          <a:p>
            <a:pPr lvl="0" rtl="0">
              <a:spcBef>
                <a:spcPts val="0"/>
              </a:spcBef>
              <a:buNone/>
            </a:pPr>
            <a:endParaRPr/>
          </a:p>
        </p:txBody>
      </p:sp>
      <p:pic>
        <p:nvPicPr>
          <p:cNvPr id="103" name="Shape 103"/>
          <p:cNvPicPr preferRelativeResize="0"/>
          <p:nvPr/>
        </p:nvPicPr>
        <p:blipFill>
          <a:blip r:embed="rId3">
            <a:alphaModFix/>
          </a:blip>
          <a:stretch>
            <a:fillRect/>
          </a:stretch>
        </p:blipFill>
        <p:spPr>
          <a:xfrm>
            <a:off x="1173775" y="1331900"/>
            <a:ext cx="2540000" cy="3263900"/>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42453"/>
            <a:ext cx="8229600" cy="857400"/>
          </a:xfrm>
          <a:prstGeom prst="rect">
            <a:avLst/>
          </a:prstGeom>
        </p:spPr>
        <p:txBody>
          <a:bodyPr lIns="91425" tIns="91425" rIns="91425" bIns="91425" anchor="b" anchorCtr="0">
            <a:noAutofit/>
          </a:bodyPr>
          <a:lstStyle/>
          <a:p>
            <a:pPr>
              <a:spcBef>
                <a:spcPts val="0"/>
              </a:spcBef>
              <a:buNone/>
            </a:pPr>
            <a:r>
              <a:rPr lang="en" b="0">
                <a:solidFill>
                  <a:schemeClr val="accent4"/>
                </a:solidFill>
              </a:rPr>
              <a:t>Communication is essential!</a:t>
            </a:r>
          </a:p>
        </p:txBody>
      </p:sp>
      <p:sp>
        <p:nvSpPr>
          <p:cNvPr id="109" name="Shape 10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0" rtl="0">
              <a:spcBef>
                <a:spcPts val="0"/>
              </a:spcBef>
              <a:buNone/>
            </a:pPr>
            <a:r>
              <a:rPr lang="en"/>
              <a:t>Without it, we cannot </a:t>
            </a:r>
          </a:p>
          <a:p>
            <a:pPr marL="1371600" lvl="2" indent="-381000" rtl="0">
              <a:spcBef>
                <a:spcPts val="0"/>
              </a:spcBef>
              <a:buClr>
                <a:schemeClr val="dk2"/>
              </a:buClr>
              <a:buSzPct val="80000"/>
              <a:buFont typeface="Wingdings"/>
              <a:buChar char="§"/>
            </a:pPr>
            <a:r>
              <a:rPr lang="en"/>
              <a:t>convey what we know</a:t>
            </a:r>
          </a:p>
          <a:p>
            <a:pPr marL="1371600" lvl="2" indent="-381000" rtl="0">
              <a:spcBef>
                <a:spcPts val="0"/>
              </a:spcBef>
              <a:buClr>
                <a:schemeClr val="dk2"/>
              </a:buClr>
              <a:buSzPct val="80000"/>
              <a:buFont typeface="Wingdings"/>
              <a:buChar char="§"/>
            </a:pPr>
            <a:r>
              <a:rPr lang="en"/>
              <a:t>request the things we need</a:t>
            </a:r>
          </a:p>
          <a:p>
            <a:pPr marL="1371600" lvl="2" indent="-381000" rtl="0">
              <a:spcBef>
                <a:spcPts val="0"/>
              </a:spcBef>
              <a:buClr>
                <a:schemeClr val="dk2"/>
              </a:buClr>
              <a:buSzPct val="80000"/>
              <a:buFont typeface="Wingdings"/>
              <a:buChar char="§"/>
            </a:pPr>
            <a:r>
              <a:rPr lang="en"/>
              <a:t>protect ourselves</a:t>
            </a:r>
          </a:p>
          <a:p>
            <a:pPr>
              <a:spcBef>
                <a:spcPts val="0"/>
              </a:spcBef>
              <a:buNone/>
            </a:pPr>
            <a:endParaRPr/>
          </a:p>
        </p:txBody>
      </p:sp>
      <p:pic>
        <p:nvPicPr>
          <p:cNvPr id="110" name="Shape 110"/>
          <p:cNvPicPr preferRelativeResize="0"/>
          <p:nvPr/>
        </p:nvPicPr>
        <p:blipFill>
          <a:blip r:embed="rId3">
            <a:alphaModFix/>
          </a:blip>
          <a:stretch>
            <a:fillRect/>
          </a:stretch>
        </p:blipFill>
        <p:spPr>
          <a:xfrm>
            <a:off x="5825225" y="1179243"/>
            <a:ext cx="2861574" cy="2945756"/>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Diversity</a:t>
            </a:r>
          </a:p>
        </p:txBody>
      </p:sp>
      <p:sp>
        <p:nvSpPr>
          <p:cNvPr id="116" name="Shape 11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rtl="0">
              <a:spcBef>
                <a:spcPts val="0"/>
              </a:spcBef>
              <a:buNone/>
            </a:pPr>
            <a:endParaRPr sz="1200"/>
          </a:p>
          <a:p>
            <a:pPr rtl="0">
              <a:spcBef>
                <a:spcPts val="0"/>
              </a:spcBef>
              <a:buNone/>
            </a:pPr>
            <a:endParaRPr sz="1200"/>
          </a:p>
          <a:p>
            <a:pPr rtl="0">
              <a:spcBef>
                <a:spcPts val="0"/>
              </a:spcBef>
              <a:buNone/>
            </a:pPr>
            <a:endParaRPr sz="1200"/>
          </a:p>
          <a:p>
            <a:pPr marL="457200" indent="0">
              <a:spcBef>
                <a:spcPts val="0"/>
              </a:spcBef>
              <a:buNone/>
            </a:pPr>
            <a:r>
              <a:rPr lang="en"/>
              <a:t>Preschool environments expose students to          diversity: varying social economic status,       ethnicity, race, and gender.</a:t>
            </a:r>
          </a:p>
        </p:txBody>
      </p:sp>
      <p:pic>
        <p:nvPicPr>
          <p:cNvPr id="117" name="Shape 117"/>
          <p:cNvPicPr preferRelativeResize="0"/>
          <p:nvPr/>
        </p:nvPicPr>
        <p:blipFill>
          <a:blip r:embed="rId3">
            <a:alphaModFix/>
          </a:blip>
          <a:stretch>
            <a:fillRect/>
          </a:stretch>
        </p:blipFill>
        <p:spPr>
          <a:xfrm>
            <a:off x="3173675" y="205974"/>
            <a:ext cx="4012650" cy="2862524"/>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2400"/>
              <a:t>Legislators and Policy Makers need to see that the money we invest now in Preschool will pay for itself.</a:t>
            </a:r>
          </a:p>
        </p:txBody>
      </p:sp>
      <p:sp>
        <p:nvSpPr>
          <p:cNvPr id="123" name="Shape 12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Lower crime rates</a:t>
            </a:r>
          </a:p>
        </p:txBody>
      </p:sp>
      <p:pic>
        <p:nvPicPr>
          <p:cNvPr id="124" name="Shape 124"/>
          <p:cNvPicPr preferRelativeResize="0"/>
          <p:nvPr/>
        </p:nvPicPr>
        <p:blipFill>
          <a:blip r:embed="rId3">
            <a:alphaModFix/>
          </a:blip>
          <a:stretch>
            <a:fillRect/>
          </a:stretch>
        </p:blipFill>
        <p:spPr>
          <a:xfrm>
            <a:off x="3968875" y="1247450"/>
            <a:ext cx="3062974" cy="3079449"/>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Less dependence on Government Programs.</a:t>
            </a:r>
          </a:p>
        </p:txBody>
      </p:sp>
      <p:sp>
        <p:nvSpPr>
          <p:cNvPr id="130" name="Shape 13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a:t>According to the Census Bureau, at the end of 2012, </a:t>
            </a:r>
          </a:p>
          <a:p>
            <a:pPr>
              <a:spcBef>
                <a:spcPts val="0"/>
              </a:spcBef>
              <a:buNone/>
            </a:pPr>
            <a:r>
              <a:rPr lang="en" sz="1800"/>
              <a:t>109,631,000 of all 309,467,000 people living in the United States are receiving government assistance That is equivalent to 35.4 percent. </a:t>
            </a:r>
          </a:p>
        </p:txBody>
      </p:sp>
      <p:pic>
        <p:nvPicPr>
          <p:cNvPr id="131" name="Shape 131"/>
          <p:cNvPicPr preferRelativeResize="0"/>
          <p:nvPr/>
        </p:nvPicPr>
        <p:blipFill>
          <a:blip r:embed="rId3">
            <a:alphaModFix/>
          </a:blip>
          <a:stretch>
            <a:fillRect/>
          </a:stretch>
        </p:blipFill>
        <p:spPr>
          <a:xfrm>
            <a:off x="2505050" y="2384575"/>
            <a:ext cx="3602299" cy="2243875"/>
          </a:xfrm>
          <a:prstGeom prst="rect">
            <a:avLst/>
          </a:prstGeom>
          <a:noFill/>
          <a:ln>
            <a:noFill/>
          </a:ln>
        </p:spPr>
      </p:pic>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Higher Graduation Rates</a:t>
            </a:r>
          </a:p>
        </p:txBody>
      </p:sp>
      <p:sp>
        <p:nvSpPr>
          <p:cNvPr id="137" name="Shape 13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This leads to higher </a:t>
            </a:r>
          </a:p>
          <a:p>
            <a:pPr rtl="0">
              <a:spcBef>
                <a:spcPts val="0"/>
              </a:spcBef>
              <a:buNone/>
            </a:pPr>
            <a:r>
              <a:rPr lang="en"/>
              <a:t>adult learning and</a:t>
            </a:r>
          </a:p>
          <a:p>
            <a:pPr rtl="0">
              <a:spcBef>
                <a:spcPts val="0"/>
              </a:spcBef>
              <a:buNone/>
            </a:pPr>
            <a:r>
              <a:rPr lang="en"/>
              <a:t>higher numbers of</a:t>
            </a:r>
          </a:p>
          <a:p>
            <a:pPr rtl="0">
              <a:spcBef>
                <a:spcPts val="0"/>
              </a:spcBef>
              <a:buNone/>
            </a:pPr>
            <a:r>
              <a:rPr lang="en"/>
              <a:t>skilled workers.</a:t>
            </a:r>
          </a:p>
          <a:p>
            <a:pPr rtl="0">
              <a:spcBef>
                <a:spcPts val="0"/>
              </a:spcBef>
              <a:buNone/>
            </a:pPr>
            <a:r>
              <a:rPr lang="en"/>
              <a:t>Companies want to </a:t>
            </a:r>
          </a:p>
          <a:p>
            <a:pPr>
              <a:spcBef>
                <a:spcPts val="0"/>
              </a:spcBef>
              <a:buNone/>
            </a:pPr>
            <a:r>
              <a:rPr lang="en"/>
              <a:t>hire skilled workers.</a:t>
            </a:r>
          </a:p>
        </p:txBody>
      </p:sp>
      <p:pic>
        <p:nvPicPr>
          <p:cNvPr id="138" name="Shape 138"/>
          <p:cNvPicPr preferRelativeResize="0"/>
          <p:nvPr/>
        </p:nvPicPr>
        <p:blipFill rotWithShape="1">
          <a:blip r:embed="rId3">
            <a:alphaModFix/>
          </a:blip>
          <a:srcRect/>
          <a:stretch/>
        </p:blipFill>
        <p:spPr>
          <a:xfrm>
            <a:off x="4775400" y="1357700"/>
            <a:ext cx="3669425" cy="2907474"/>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Ky has skills...</a:t>
            </a:r>
          </a:p>
        </p:txBody>
      </p:sp>
      <p:sp>
        <p:nvSpPr>
          <p:cNvPr id="144" name="Shape 14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Increasing the skills of </a:t>
            </a:r>
          </a:p>
          <a:p>
            <a:pPr rtl="0">
              <a:spcBef>
                <a:spcPts val="0"/>
              </a:spcBef>
              <a:buNone/>
            </a:pPr>
            <a:r>
              <a:rPr lang="en" sz="2400"/>
              <a:t>a community, </a:t>
            </a:r>
          </a:p>
          <a:p>
            <a:pPr rtl="0">
              <a:spcBef>
                <a:spcPts val="0"/>
              </a:spcBef>
              <a:buNone/>
            </a:pPr>
            <a:r>
              <a:rPr lang="en" sz="2400"/>
              <a:t>increases the</a:t>
            </a:r>
          </a:p>
          <a:p>
            <a:pPr rtl="0">
              <a:spcBef>
                <a:spcPts val="0"/>
              </a:spcBef>
              <a:buNone/>
            </a:pPr>
            <a:r>
              <a:rPr lang="en" sz="2400"/>
              <a:t>economy of that </a:t>
            </a:r>
          </a:p>
          <a:p>
            <a:pPr rtl="0">
              <a:spcBef>
                <a:spcPts val="0"/>
              </a:spcBef>
              <a:buNone/>
            </a:pPr>
            <a:r>
              <a:rPr lang="en" sz="2400"/>
              <a:t>community by drawing </a:t>
            </a:r>
          </a:p>
          <a:p>
            <a:pPr rtl="0">
              <a:spcBef>
                <a:spcPts val="0"/>
              </a:spcBef>
              <a:buNone/>
            </a:pPr>
            <a:r>
              <a:rPr lang="en" sz="2400"/>
              <a:t>companies into the</a:t>
            </a:r>
          </a:p>
          <a:p>
            <a:pPr>
              <a:spcBef>
                <a:spcPts val="0"/>
              </a:spcBef>
              <a:buNone/>
            </a:pPr>
            <a:r>
              <a:rPr lang="en" sz="2400"/>
              <a:t>local economy. </a:t>
            </a:r>
          </a:p>
        </p:txBody>
      </p:sp>
      <p:pic>
        <p:nvPicPr>
          <p:cNvPr id="145" name="Shape 145"/>
          <p:cNvPicPr preferRelativeResize="0"/>
          <p:nvPr/>
        </p:nvPicPr>
        <p:blipFill>
          <a:blip r:embed="rId3">
            <a:alphaModFix/>
          </a:blip>
          <a:stretch>
            <a:fillRect/>
          </a:stretch>
        </p:blipFill>
        <p:spPr>
          <a:xfrm>
            <a:off x="4396375" y="242000"/>
            <a:ext cx="4659150" cy="4451350"/>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1800"/>
              <a:t>Investing in Preschool Pays for itself with a 3:1 dollar per capita return. </a:t>
            </a:r>
          </a:p>
        </p:txBody>
      </p:sp>
      <p:sp>
        <p:nvSpPr>
          <p:cNvPr id="151" name="Shape 1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52" name="Shape 152"/>
          <p:cNvPicPr preferRelativeResize="0"/>
          <p:nvPr/>
        </p:nvPicPr>
        <p:blipFill>
          <a:blip r:embed="rId3">
            <a:alphaModFix/>
          </a:blip>
          <a:stretch>
            <a:fillRect/>
          </a:stretch>
        </p:blipFill>
        <p:spPr>
          <a:xfrm>
            <a:off x="457200" y="1200150"/>
            <a:ext cx="7250298" cy="37257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2400"/>
              <a:t>Many people argue that the barrier to offering universal high quality preschool is cost, but…….</a:t>
            </a:r>
          </a:p>
        </p:txBody>
      </p:sp>
      <p:sp>
        <p:nvSpPr>
          <p:cNvPr id="158" name="Shape 1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It would cost $30 billion dollars to offer our country universal preschool. That equals out to $100 per capita.</a:t>
            </a:r>
          </a:p>
          <a:p>
            <a:pPr>
              <a:spcBef>
                <a:spcPts val="0"/>
              </a:spcBef>
              <a:buNone/>
            </a:pPr>
            <a:r>
              <a:rPr lang="en"/>
              <a:t>If the return is 3:1 it would equal out to $83 billion dollars in extra earnings and 10% higher earnings for low-income and 5% higher earnings for middle class. Close The Gap!</a:t>
            </a:r>
          </a:p>
        </p:txBody>
      </p:sp>
      <p:sp>
        <p:nvSpPr>
          <p:cNvPr id="159" name="Shape 159"/>
          <p:cNvSpPr txBox="1"/>
          <p:nvPr/>
        </p:nvSpPr>
        <p:spPr>
          <a:xfrm>
            <a:off x="3106550" y="1696075"/>
            <a:ext cx="3032400" cy="353699"/>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to do with ALL that extra $$$</a:t>
            </a:r>
          </a:p>
        </p:txBody>
      </p:sp>
      <p:sp>
        <p:nvSpPr>
          <p:cNvPr id="165" name="Shape 16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100">
                <a:solidFill>
                  <a:srgbClr val="000000"/>
                </a:solidFill>
                <a:latin typeface="Arial"/>
                <a:ea typeface="Arial"/>
                <a:cs typeface="Arial"/>
                <a:sym typeface="Arial"/>
              </a:rPr>
              <a:t>The median annual wage for </a:t>
            </a:r>
            <a:r>
              <a:rPr lang="en" sz="1100" b="1" u="sng">
                <a:solidFill>
                  <a:srgbClr val="000000"/>
                </a:solidFill>
                <a:latin typeface="Arial"/>
                <a:ea typeface="Arial"/>
                <a:cs typeface="Arial"/>
                <a:sym typeface="Arial"/>
              </a:rPr>
              <a:t>preschool teacher</a:t>
            </a:r>
            <a:r>
              <a:rPr lang="en" sz="1100">
                <a:solidFill>
                  <a:srgbClr val="000000"/>
                </a:solidFill>
                <a:latin typeface="Arial"/>
                <a:ea typeface="Arial"/>
                <a:cs typeface="Arial"/>
                <a:sym typeface="Arial"/>
              </a:rPr>
              <a:t>s was </a:t>
            </a:r>
            <a:r>
              <a:rPr lang="en" sz="1100" b="1">
                <a:solidFill>
                  <a:srgbClr val="000000"/>
                </a:solidFill>
                <a:latin typeface="Arial"/>
                <a:ea typeface="Arial"/>
                <a:cs typeface="Arial"/>
                <a:sym typeface="Arial"/>
              </a:rPr>
              <a:t>$27,130</a:t>
            </a:r>
            <a:r>
              <a:rPr lang="en" sz="1100">
                <a:solidFill>
                  <a:srgbClr val="000000"/>
                </a:solidFill>
                <a:latin typeface="Arial"/>
                <a:ea typeface="Arial"/>
                <a:cs typeface="Arial"/>
                <a:sym typeface="Arial"/>
              </a:rPr>
              <a:t> in May 2012.</a:t>
            </a:r>
          </a:p>
          <a:p>
            <a:pPr rtl="0">
              <a:spcBef>
                <a:spcPts val="0"/>
              </a:spcBef>
              <a:buNone/>
            </a:pPr>
            <a:r>
              <a:rPr lang="en" sz="1100">
                <a:solidFill>
                  <a:srgbClr val="000000"/>
                </a:solidFill>
                <a:latin typeface="Arial"/>
                <a:ea typeface="Arial"/>
                <a:cs typeface="Arial"/>
                <a:sym typeface="Arial"/>
              </a:rPr>
              <a:t>Waste collection companies paid an average annual salary of $33,380, while local governments offered an average of </a:t>
            </a:r>
            <a:r>
              <a:rPr lang="en" sz="1100" b="1">
                <a:solidFill>
                  <a:srgbClr val="000000"/>
                </a:solidFill>
                <a:latin typeface="Arial"/>
                <a:ea typeface="Arial"/>
                <a:cs typeface="Arial"/>
                <a:sym typeface="Arial"/>
              </a:rPr>
              <a:t>$35,590</a:t>
            </a:r>
            <a:r>
              <a:rPr lang="en" sz="1100">
                <a:solidFill>
                  <a:srgbClr val="000000"/>
                </a:solidFill>
                <a:latin typeface="Arial"/>
                <a:ea typeface="Arial"/>
                <a:cs typeface="Arial"/>
                <a:sym typeface="Arial"/>
              </a:rPr>
              <a:t> per year for a job as a </a:t>
            </a:r>
            <a:r>
              <a:rPr lang="en" sz="1100" b="1" u="sng">
                <a:solidFill>
                  <a:srgbClr val="000000"/>
                </a:solidFill>
                <a:latin typeface="Arial"/>
                <a:ea typeface="Arial"/>
                <a:cs typeface="Arial"/>
                <a:sym typeface="Arial"/>
              </a:rPr>
              <a:t>trash collector</a:t>
            </a:r>
            <a:r>
              <a:rPr lang="en" sz="1100">
                <a:solidFill>
                  <a:srgbClr val="000000"/>
                </a:solidFill>
                <a:latin typeface="Arial"/>
                <a:ea typeface="Arial"/>
                <a:cs typeface="Arial"/>
                <a:sym typeface="Arial"/>
              </a:rPr>
              <a:t>.</a:t>
            </a:r>
          </a:p>
          <a:p>
            <a:pPr rtl="0">
              <a:spcBef>
                <a:spcPts val="0"/>
              </a:spcBef>
              <a:buNone/>
            </a:pPr>
            <a:r>
              <a:rPr lang="en">
                <a:solidFill>
                  <a:srgbClr val="000000"/>
                </a:solidFill>
                <a:latin typeface="Arial"/>
                <a:ea typeface="Arial"/>
                <a:cs typeface="Arial"/>
                <a:sym typeface="Arial"/>
              </a:rPr>
              <a:t>Let’s take this extra earnings and pay our preschool teachers the money they deserve.</a:t>
            </a:r>
          </a:p>
          <a:p>
            <a:pPr rtl="0">
              <a:spcBef>
                <a:spcPts val="0"/>
              </a:spcBef>
              <a:buNone/>
            </a:pPr>
            <a:endParaRPr>
              <a:solidFill>
                <a:srgbClr val="000000"/>
              </a:solidFill>
              <a:latin typeface="Arial"/>
              <a:ea typeface="Arial"/>
              <a:cs typeface="Arial"/>
              <a:sym typeface="Arial"/>
            </a:endParaRPr>
          </a:p>
          <a:p>
            <a:pPr>
              <a:spcBef>
                <a:spcPts val="0"/>
              </a:spcBef>
              <a:buNone/>
            </a:pPr>
            <a:endParaRPr sz="1100">
              <a:solidFill>
                <a:srgbClr val="000000"/>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2400"/>
              <a:t>Adequate Educational Opportunity is</a:t>
            </a:r>
          </a:p>
        </p:txBody>
      </p:sp>
      <p:sp>
        <p:nvSpPr>
          <p:cNvPr id="50" name="Shape 50"/>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rtl="0">
              <a:spcBef>
                <a:spcPts val="0"/>
              </a:spcBef>
              <a:buNone/>
            </a:pPr>
            <a:r>
              <a:rPr lang="en" sz="4800" b="1"/>
              <a:t>A Constitutional Right!</a:t>
            </a:r>
          </a:p>
          <a:p>
            <a:pPr rtl="0">
              <a:spcBef>
                <a:spcPts val="0"/>
              </a:spcBef>
              <a:buNone/>
            </a:pPr>
            <a:endParaRPr/>
          </a:p>
          <a:p>
            <a:pPr rtl="0">
              <a:spcBef>
                <a:spcPts val="0"/>
              </a:spcBef>
              <a:buNone/>
            </a:pPr>
            <a:r>
              <a:rPr lang="en"/>
              <a:t>Fourteenth Amendment</a:t>
            </a:r>
          </a:p>
          <a:p>
            <a:pPr>
              <a:spcBef>
                <a:spcPts val="0"/>
              </a:spcBef>
              <a:buNone/>
            </a:pPr>
            <a:r>
              <a:rPr lang="en"/>
              <a:t>	</a:t>
            </a:r>
            <a:r>
              <a:rPr lang="en" b="1"/>
              <a:t>guarantees national citizenship</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Monitoring Quality of Instruction and Skills</a:t>
            </a:r>
          </a:p>
        </p:txBody>
      </p:sp>
      <p:sp>
        <p:nvSpPr>
          <p:cNvPr id="171" name="Shape 17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-While researching what is most important to parents and their children when choosing a preschool many of the parents agreed that the quality of the preschool mattered. </a:t>
            </a:r>
          </a:p>
          <a:p>
            <a:pPr rtl="0">
              <a:spcBef>
                <a:spcPts val="0"/>
              </a:spcBef>
              <a:buNone/>
            </a:pPr>
            <a:endParaRPr sz="2400"/>
          </a:p>
          <a:p>
            <a:pPr>
              <a:spcBef>
                <a:spcPts val="0"/>
              </a:spcBef>
              <a:buNone/>
            </a:pPr>
            <a:r>
              <a:rPr lang="en" sz="2400"/>
              <a:t>-Creating a high quality preschool should start with recruiting and employing high quality preschool teachers.</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Monitoring Quality of Instruction and Skills</a:t>
            </a:r>
          </a:p>
        </p:txBody>
      </p:sp>
      <p:sp>
        <p:nvSpPr>
          <p:cNvPr id="177" name="Shape 1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lnSpc>
                <a:spcPct val="100000"/>
              </a:lnSpc>
              <a:spcBef>
                <a:spcPts val="0"/>
              </a:spcBef>
              <a:buNone/>
            </a:pPr>
            <a:r>
              <a:rPr lang="en" sz="1800"/>
              <a:t>-Housing a preschool within an elementary school, will allow preschool teachers to be in close proximity to the kindergarten and elementary school teachers who will be receiving the preschool students later on.</a:t>
            </a:r>
          </a:p>
          <a:p>
            <a:pPr rtl="0">
              <a:lnSpc>
                <a:spcPct val="100000"/>
              </a:lnSpc>
              <a:spcBef>
                <a:spcPts val="0"/>
              </a:spcBef>
              <a:buNone/>
            </a:pPr>
            <a:endParaRPr sz="1800"/>
          </a:p>
          <a:p>
            <a:pPr rtl="0">
              <a:lnSpc>
                <a:spcPct val="100000"/>
              </a:lnSpc>
              <a:spcBef>
                <a:spcPts val="0"/>
              </a:spcBef>
              <a:buNone/>
            </a:pPr>
            <a:r>
              <a:rPr lang="en" sz="1800"/>
              <a:t>-Teachers in the elementary school can set out the expectations that they are wanting to see from their future students and will also be able to keep the preschool teachers accountable. </a:t>
            </a:r>
          </a:p>
          <a:p>
            <a:pPr rtl="0">
              <a:lnSpc>
                <a:spcPct val="100000"/>
              </a:lnSpc>
              <a:spcBef>
                <a:spcPts val="0"/>
              </a:spcBef>
              <a:buNone/>
            </a:pPr>
            <a:endParaRPr sz="1800"/>
          </a:p>
          <a:p>
            <a:pPr>
              <a:lnSpc>
                <a:spcPct val="100000"/>
              </a:lnSpc>
              <a:spcBef>
                <a:spcPts val="0"/>
              </a:spcBef>
              <a:buNone/>
            </a:pPr>
            <a:r>
              <a:rPr lang="en" sz="1800"/>
              <a:t>-Both of these things will will definitely elevate the level of quality of preschools.</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Monitoring Quality of Instruction and Skills</a:t>
            </a:r>
          </a:p>
        </p:txBody>
      </p:sp>
      <p:sp>
        <p:nvSpPr>
          <p:cNvPr id="183" name="Shape 183"/>
          <p:cNvSpPr txBox="1">
            <a:spLocks noGrp="1"/>
          </p:cNvSpPr>
          <p:nvPr>
            <p:ph type="body" idx="1"/>
          </p:nvPr>
        </p:nvSpPr>
        <p:spPr>
          <a:xfrm>
            <a:off x="457200" y="1276350"/>
            <a:ext cx="8229600" cy="3725699"/>
          </a:xfrm>
          <a:prstGeom prst="rect">
            <a:avLst/>
          </a:prstGeom>
        </p:spPr>
        <p:txBody>
          <a:bodyPr lIns="91425" tIns="91425" rIns="91425" bIns="91425" anchor="t" anchorCtr="0">
            <a:noAutofit/>
          </a:bodyPr>
          <a:lstStyle/>
          <a:p>
            <a:pPr marL="0" indent="0" rtl="0">
              <a:lnSpc>
                <a:spcPct val="100000"/>
              </a:lnSpc>
              <a:spcBef>
                <a:spcPts val="0"/>
              </a:spcBef>
              <a:buNone/>
            </a:pPr>
            <a:r>
              <a:rPr lang="en" sz="1400"/>
              <a:t>-To make sure that preschools are up to the challenge of being housed in elementary schools, the preschool teachers must be held to certain standards to be considered quality instructors.</a:t>
            </a:r>
          </a:p>
          <a:p>
            <a:pPr rtl="0">
              <a:lnSpc>
                <a:spcPct val="100000"/>
              </a:lnSpc>
              <a:spcBef>
                <a:spcPts val="0"/>
              </a:spcBef>
              <a:buNone/>
            </a:pPr>
            <a:endParaRPr sz="1400"/>
          </a:p>
          <a:p>
            <a:pPr rtl="0">
              <a:lnSpc>
                <a:spcPct val="100000"/>
              </a:lnSpc>
              <a:spcBef>
                <a:spcPts val="0"/>
              </a:spcBef>
              <a:buNone/>
            </a:pPr>
            <a:r>
              <a:rPr lang="en" sz="1400"/>
              <a:t>-Existing preschool teachers can receive new and improved trainings that will provide them with better instructional tools.</a:t>
            </a:r>
          </a:p>
          <a:p>
            <a:pPr rtl="0">
              <a:lnSpc>
                <a:spcPct val="100000"/>
              </a:lnSpc>
              <a:spcBef>
                <a:spcPts val="0"/>
              </a:spcBef>
              <a:buNone/>
            </a:pPr>
            <a:endParaRPr sz="1400"/>
          </a:p>
          <a:p>
            <a:pPr rtl="0">
              <a:lnSpc>
                <a:spcPct val="100000"/>
              </a:lnSpc>
              <a:spcBef>
                <a:spcPts val="0"/>
              </a:spcBef>
              <a:buNone/>
            </a:pPr>
            <a:r>
              <a:rPr lang="en" sz="1400"/>
              <a:t>-The Wisconsin Department of Public Instruction has been very dedicated to improving the standards of preschools and is starting with trainings being made available to their current preschool teachers and future preschool teachers. Many of the trainings are available online as well as locally in the state of Wisconsin.  </a:t>
            </a:r>
          </a:p>
          <a:p>
            <a:pPr rtl="0">
              <a:lnSpc>
                <a:spcPct val="100000"/>
              </a:lnSpc>
              <a:spcBef>
                <a:spcPts val="0"/>
              </a:spcBef>
              <a:buNone/>
            </a:pPr>
            <a:endParaRPr sz="1400"/>
          </a:p>
          <a:p>
            <a:pPr>
              <a:lnSpc>
                <a:spcPct val="100000"/>
              </a:lnSpc>
              <a:spcBef>
                <a:spcPts val="0"/>
              </a:spcBef>
              <a:buNone/>
            </a:pPr>
            <a:r>
              <a:rPr lang="en" sz="1400"/>
              <a:t>-Preschool teachers were required to participate in these trainings online. This can be considered a step in the right direction to creating high quality preschools in the area that would be worthy of being housed in kindergarten and elementary schools.</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Monitoring Quality of Instruction and Skills</a:t>
            </a:r>
          </a:p>
        </p:txBody>
      </p:sp>
      <p:sp>
        <p:nvSpPr>
          <p:cNvPr id="189" name="Shape 18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lnSpc>
                <a:spcPct val="100000"/>
              </a:lnSpc>
              <a:spcBef>
                <a:spcPts val="0"/>
              </a:spcBef>
              <a:buNone/>
            </a:pPr>
            <a:r>
              <a:rPr lang="en" sz="1400"/>
              <a:t>-Make sure that preschool teachers’ skills are up to what they need to be.  This can be started before they enter the professional world. </a:t>
            </a:r>
          </a:p>
          <a:p>
            <a:pPr rtl="0">
              <a:lnSpc>
                <a:spcPct val="100000"/>
              </a:lnSpc>
              <a:spcBef>
                <a:spcPts val="0"/>
              </a:spcBef>
              <a:buNone/>
            </a:pPr>
            <a:endParaRPr sz="1400"/>
          </a:p>
          <a:p>
            <a:pPr rtl="0">
              <a:lnSpc>
                <a:spcPct val="100000"/>
              </a:lnSpc>
              <a:spcBef>
                <a:spcPts val="0"/>
              </a:spcBef>
              <a:buNone/>
            </a:pPr>
            <a:r>
              <a:rPr lang="en" sz="1400"/>
              <a:t>-Teacher education is something that has been undergoing a change in the last few years. </a:t>
            </a:r>
          </a:p>
          <a:p>
            <a:pPr rtl="0">
              <a:lnSpc>
                <a:spcPct val="100000"/>
              </a:lnSpc>
              <a:spcBef>
                <a:spcPts val="0"/>
              </a:spcBef>
              <a:buNone/>
            </a:pPr>
            <a:endParaRPr sz="1400"/>
          </a:p>
          <a:p>
            <a:pPr rtl="0">
              <a:lnSpc>
                <a:spcPct val="100000"/>
              </a:lnSpc>
              <a:spcBef>
                <a:spcPts val="0"/>
              </a:spcBef>
              <a:buNone/>
            </a:pPr>
            <a:endParaRPr sz="1400"/>
          </a:p>
          <a:p>
            <a:pPr marL="0" indent="0" rtl="0">
              <a:lnSpc>
                <a:spcPct val="100000"/>
              </a:lnSpc>
              <a:spcBef>
                <a:spcPts val="0"/>
              </a:spcBef>
              <a:buNone/>
            </a:pPr>
            <a:r>
              <a:rPr lang="en" sz="1400"/>
              <a:t>-Many preschool programs are beginning to require their head teachers to obtain a Bachelor’s degree in early childhood education.  </a:t>
            </a:r>
          </a:p>
          <a:p>
            <a:pPr marL="0" indent="0" rtl="0">
              <a:lnSpc>
                <a:spcPct val="100000"/>
              </a:lnSpc>
              <a:spcBef>
                <a:spcPts val="0"/>
              </a:spcBef>
              <a:buNone/>
            </a:pPr>
            <a:endParaRPr sz="1400"/>
          </a:p>
          <a:p>
            <a:pPr marL="0" indent="0" rtl="0">
              <a:lnSpc>
                <a:spcPct val="100000"/>
              </a:lnSpc>
              <a:spcBef>
                <a:spcPts val="0"/>
              </a:spcBef>
              <a:buNone/>
            </a:pPr>
            <a:endParaRPr sz="1400"/>
          </a:p>
          <a:p>
            <a:pPr marL="0" indent="0" rtl="0">
              <a:lnSpc>
                <a:spcPct val="100000"/>
              </a:lnSpc>
              <a:spcBef>
                <a:spcPts val="0"/>
              </a:spcBef>
              <a:buNone/>
            </a:pPr>
            <a:r>
              <a:rPr lang="en" sz="1400"/>
              <a:t>-Teachers with a better education and more training will definitely help with their qualifications, but it is also up to their employers to make sure the teachers they are bringing into preschool classrooms have these qualifications by doing background checks and also providing or requiring training opportunities.</a:t>
            </a:r>
          </a:p>
          <a:p>
            <a:pPr>
              <a:spcBef>
                <a:spcPts val="0"/>
              </a:spcBef>
              <a:buNone/>
            </a:pPr>
            <a:endParaRPr sz="800"/>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Monitoring Quality of Instruction and Skills</a:t>
            </a:r>
          </a:p>
        </p:txBody>
      </p:sp>
      <p:sp>
        <p:nvSpPr>
          <p:cNvPr id="195" name="Shape 19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0" indent="0" rtl="0">
              <a:lnSpc>
                <a:spcPct val="100000"/>
              </a:lnSpc>
              <a:spcBef>
                <a:spcPts val="0"/>
              </a:spcBef>
              <a:buNone/>
            </a:pPr>
            <a:r>
              <a:rPr lang="en" sz="1400"/>
              <a:t>-Must keep preschool teachers accountable and the skills of preschool teachers need to be monitored. </a:t>
            </a:r>
          </a:p>
          <a:p>
            <a:pPr marL="0" indent="0" rtl="0">
              <a:lnSpc>
                <a:spcPct val="100000"/>
              </a:lnSpc>
              <a:spcBef>
                <a:spcPts val="0"/>
              </a:spcBef>
              <a:buNone/>
            </a:pPr>
            <a:endParaRPr sz="1400"/>
          </a:p>
          <a:p>
            <a:pPr marL="0" indent="0" rtl="0">
              <a:lnSpc>
                <a:spcPct val="100000"/>
              </a:lnSpc>
              <a:spcBef>
                <a:spcPts val="0"/>
              </a:spcBef>
              <a:buNone/>
            </a:pPr>
            <a:r>
              <a:rPr lang="en" sz="1400"/>
              <a:t>-Having teachers being assessed on a regular basis will help make sure that the teachers’ instructional skills are effective for creating a quality preschool learning environment. </a:t>
            </a:r>
          </a:p>
          <a:p>
            <a:pPr marL="0" indent="0" rtl="0">
              <a:lnSpc>
                <a:spcPct val="100000"/>
              </a:lnSpc>
              <a:spcBef>
                <a:spcPts val="0"/>
              </a:spcBef>
              <a:buNone/>
            </a:pPr>
            <a:endParaRPr sz="1400"/>
          </a:p>
          <a:p>
            <a:pPr marL="0" indent="0" rtl="0">
              <a:lnSpc>
                <a:spcPct val="100000"/>
              </a:lnSpc>
              <a:spcBef>
                <a:spcPts val="0"/>
              </a:spcBef>
              <a:buNone/>
            </a:pPr>
            <a:r>
              <a:rPr lang="en" sz="1400"/>
              <a:t>-There are assessments in place that can be used to</a:t>
            </a:r>
          </a:p>
          <a:p>
            <a:pPr marL="0" indent="0" rtl="0">
              <a:lnSpc>
                <a:spcPct val="100000"/>
              </a:lnSpc>
              <a:spcBef>
                <a:spcPts val="0"/>
              </a:spcBef>
              <a:buNone/>
            </a:pPr>
            <a:r>
              <a:rPr lang="en" sz="1400"/>
              <a:t> accomplish the goal of monitoring a preschool </a:t>
            </a:r>
          </a:p>
          <a:p>
            <a:pPr marL="0" lvl="0" indent="0" rtl="0">
              <a:lnSpc>
                <a:spcPct val="100000"/>
              </a:lnSpc>
              <a:spcBef>
                <a:spcPts val="0"/>
              </a:spcBef>
              <a:buNone/>
            </a:pPr>
            <a:r>
              <a:rPr lang="en" sz="1400"/>
              <a:t>teacher’s skills in the classroom.</a:t>
            </a:r>
          </a:p>
          <a:p>
            <a:pPr rtl="0">
              <a:spcBef>
                <a:spcPts val="0"/>
              </a:spcBef>
              <a:buNone/>
            </a:pPr>
            <a:endParaRPr sz="600"/>
          </a:p>
        </p:txBody>
      </p:sp>
      <p:pic>
        <p:nvPicPr>
          <p:cNvPr id="196" name="Shape 196"/>
          <p:cNvPicPr preferRelativeResize="0"/>
          <p:nvPr/>
        </p:nvPicPr>
        <p:blipFill>
          <a:blip r:embed="rId3">
            <a:alphaModFix/>
          </a:blip>
          <a:stretch>
            <a:fillRect/>
          </a:stretch>
        </p:blipFill>
        <p:spPr>
          <a:xfrm>
            <a:off x="5324925" y="2426350"/>
            <a:ext cx="2784924" cy="2499499"/>
          </a:xfrm>
          <a:prstGeom prst="rect">
            <a:avLst/>
          </a:prstGeom>
          <a:noFill/>
          <a:ln>
            <a:noFill/>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400"/>
              <a:t>Social, Emotional and Academic Needs</a:t>
            </a:r>
          </a:p>
        </p:txBody>
      </p:sp>
      <p:pic>
        <p:nvPicPr>
          <p:cNvPr id="202" name="Shape 202"/>
          <p:cNvPicPr preferRelativeResize="0"/>
          <p:nvPr/>
        </p:nvPicPr>
        <p:blipFill>
          <a:blip r:embed="rId3">
            <a:alphaModFix/>
          </a:blip>
          <a:stretch>
            <a:fillRect/>
          </a:stretch>
        </p:blipFill>
        <p:spPr>
          <a:xfrm>
            <a:off x="1103125" y="1063375"/>
            <a:ext cx="6838050" cy="1650599"/>
          </a:xfrm>
          <a:prstGeom prst="rect">
            <a:avLst/>
          </a:prstGeom>
          <a:noFill/>
          <a:ln>
            <a:noFill/>
          </a:ln>
        </p:spPr>
      </p:pic>
      <p:sp>
        <p:nvSpPr>
          <p:cNvPr id="203" name="Shape 203"/>
          <p:cNvSpPr txBox="1"/>
          <p:nvPr/>
        </p:nvSpPr>
        <p:spPr>
          <a:xfrm>
            <a:off x="697425" y="3029425"/>
            <a:ext cx="7889699" cy="1721699"/>
          </a:xfrm>
          <a:prstGeom prst="rect">
            <a:avLst/>
          </a:prstGeom>
          <a:noFill/>
          <a:ln>
            <a:noFill/>
          </a:ln>
        </p:spPr>
        <p:txBody>
          <a:bodyPr lIns="91425" tIns="91425" rIns="91425" bIns="91425" anchor="t" anchorCtr="0">
            <a:noAutofit/>
          </a:bodyPr>
          <a:lstStyle/>
          <a:p>
            <a:pPr rtl="0">
              <a:spcBef>
                <a:spcPts val="0"/>
              </a:spcBef>
              <a:buNone/>
            </a:pPr>
            <a:r>
              <a:rPr lang="en" sz="1800">
                <a:latin typeface="Trebuchet MS"/>
                <a:ea typeface="Trebuchet MS"/>
                <a:cs typeface="Trebuchet MS"/>
                <a:sym typeface="Trebuchet MS"/>
              </a:rPr>
              <a:t>For young children, STABILITY is key in order to avoid:</a:t>
            </a:r>
          </a:p>
          <a:p>
            <a:pPr marL="457200" lvl="0" indent="-342900" rtl="0">
              <a:spcBef>
                <a:spcPts val="0"/>
              </a:spcBef>
              <a:buClr>
                <a:srgbClr val="000000"/>
              </a:buClr>
              <a:buSzPct val="100000"/>
              <a:buFont typeface="Trebuchet MS"/>
              <a:buChar char="-"/>
            </a:pPr>
            <a:r>
              <a:rPr lang="en" sz="1800">
                <a:latin typeface="Trebuchet MS"/>
                <a:ea typeface="Trebuchet MS"/>
                <a:cs typeface="Trebuchet MS"/>
                <a:sym typeface="Trebuchet MS"/>
              </a:rPr>
              <a:t>behavioral problems</a:t>
            </a:r>
          </a:p>
          <a:p>
            <a:pPr marL="457200" lvl="0" indent="-342900" rtl="0">
              <a:spcBef>
                <a:spcPts val="0"/>
              </a:spcBef>
              <a:buClr>
                <a:srgbClr val="000000"/>
              </a:buClr>
              <a:buSzPct val="100000"/>
              <a:buFont typeface="Trebuchet MS"/>
              <a:buChar char="-"/>
            </a:pPr>
            <a:r>
              <a:rPr lang="en" sz="1800">
                <a:latin typeface="Trebuchet MS"/>
                <a:ea typeface="Trebuchet MS"/>
                <a:cs typeface="Trebuchet MS"/>
                <a:sym typeface="Trebuchet MS"/>
              </a:rPr>
              <a:t>lack in cognitive development</a:t>
            </a:r>
          </a:p>
          <a:p>
            <a:pPr marL="457200" lvl="0" indent="-342900">
              <a:spcBef>
                <a:spcPts val="0"/>
              </a:spcBef>
              <a:buClr>
                <a:srgbClr val="000000"/>
              </a:buClr>
              <a:buSzPct val="100000"/>
              <a:buFont typeface="Trebuchet MS"/>
              <a:buChar char="-"/>
            </a:pPr>
            <a:r>
              <a:rPr lang="en" sz="1800">
                <a:latin typeface="Trebuchet MS"/>
                <a:ea typeface="Trebuchet MS"/>
                <a:cs typeface="Trebuchet MS"/>
                <a:sym typeface="Trebuchet MS"/>
              </a:rPr>
              <a:t>problems in social and emotional development</a:t>
            </a: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Transitional Demands</a:t>
            </a:r>
          </a:p>
        </p:txBody>
      </p:sp>
      <p:sp>
        <p:nvSpPr>
          <p:cNvPr id="209" name="Shape 209"/>
          <p:cNvSpPr txBox="1">
            <a:spLocks noGrp="1"/>
          </p:cNvSpPr>
          <p:nvPr>
            <p:ph type="body" idx="1"/>
          </p:nvPr>
        </p:nvSpPr>
        <p:spPr>
          <a:xfrm>
            <a:off x="457200" y="971300"/>
            <a:ext cx="7465199" cy="26793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new academic challenges</a:t>
            </a:r>
          </a:p>
          <a:p>
            <a:pPr marL="457200" lvl="0" indent="-419100" rtl="0">
              <a:spcBef>
                <a:spcPts val="0"/>
              </a:spcBef>
              <a:buClr>
                <a:schemeClr val="dk2"/>
              </a:buClr>
              <a:buSzPct val="100000"/>
              <a:buFont typeface="Arial"/>
              <a:buChar char="●"/>
            </a:pPr>
            <a:r>
              <a:rPr lang="en"/>
              <a:t>new school environment</a:t>
            </a:r>
          </a:p>
          <a:p>
            <a:pPr marL="457200" lvl="0" indent="-419100" rtl="0">
              <a:spcBef>
                <a:spcPts val="0"/>
              </a:spcBef>
              <a:buClr>
                <a:schemeClr val="dk2"/>
              </a:buClr>
              <a:buSzPct val="100000"/>
              <a:buFont typeface="Arial"/>
              <a:buChar char="●"/>
            </a:pPr>
            <a:r>
              <a:rPr lang="en"/>
              <a:t>new teacher expectations</a:t>
            </a:r>
          </a:p>
          <a:p>
            <a:pPr marL="457200" lvl="0" indent="-419100">
              <a:spcBef>
                <a:spcPts val="0"/>
              </a:spcBef>
              <a:buClr>
                <a:schemeClr val="dk2"/>
              </a:buClr>
              <a:buSzPct val="100000"/>
              <a:buFont typeface="Arial"/>
              <a:buChar char="●"/>
            </a:pPr>
            <a:r>
              <a:rPr lang="en"/>
              <a:t>acceptance into a new peer group</a:t>
            </a:r>
          </a:p>
        </p:txBody>
      </p:sp>
      <p:pic>
        <p:nvPicPr>
          <p:cNvPr id="210" name="Shape 210"/>
          <p:cNvPicPr preferRelativeResize="0"/>
          <p:nvPr/>
        </p:nvPicPr>
        <p:blipFill>
          <a:blip r:embed="rId3">
            <a:alphaModFix/>
          </a:blip>
          <a:stretch>
            <a:fillRect/>
          </a:stretch>
        </p:blipFill>
        <p:spPr>
          <a:xfrm>
            <a:off x="3424100" y="2985825"/>
            <a:ext cx="4138600" cy="2092275"/>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400"/>
              <a:t>Social, Emotional and Academic Needs</a:t>
            </a:r>
          </a:p>
        </p:txBody>
      </p:sp>
      <p:sp>
        <p:nvSpPr>
          <p:cNvPr id="216" name="Shape 21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a:solidFill>
                  <a:srgbClr val="000000"/>
                </a:solidFill>
              </a:rPr>
              <a:t>“social skills are what most affect school adjustment” (Ladd &amp; Price)</a:t>
            </a:r>
          </a:p>
          <a:p>
            <a:pPr rtl="0">
              <a:spcBef>
                <a:spcPts val="0"/>
              </a:spcBef>
              <a:buNone/>
            </a:pPr>
            <a:endParaRPr sz="1800">
              <a:solidFill>
                <a:srgbClr val="000000"/>
              </a:solidFill>
            </a:endParaRPr>
          </a:p>
          <a:p>
            <a:pPr rtl="0">
              <a:spcBef>
                <a:spcPts val="0"/>
              </a:spcBef>
              <a:buNone/>
            </a:pPr>
            <a:r>
              <a:rPr lang="en" sz="1800">
                <a:solidFill>
                  <a:srgbClr val="000000"/>
                </a:solidFill>
              </a:rPr>
              <a:t>“the reputations children establish with peers and teachers may follow them for long periods of time and potentially enhance or inhibit their learning and development” (Ladd &amp; Price)</a:t>
            </a:r>
          </a:p>
          <a:p>
            <a:pPr rtl="0">
              <a:spcBef>
                <a:spcPts val="0"/>
              </a:spcBef>
              <a:buNone/>
            </a:pPr>
            <a:endParaRPr sz="1800">
              <a:solidFill>
                <a:srgbClr val="000000"/>
              </a:solidFill>
            </a:endParaRPr>
          </a:p>
          <a:p>
            <a:pPr>
              <a:spcBef>
                <a:spcPts val="0"/>
              </a:spcBef>
              <a:buNone/>
            </a:pPr>
            <a:r>
              <a:rPr lang="en" sz="1800">
                <a:solidFill>
                  <a:srgbClr val="000000"/>
                </a:solidFill>
              </a:rPr>
              <a:t>“up to 46% of teachers reported that half their class or more had specific problems in any of a number of areas in kindergarten transition” (Rimm-Kaufaman, Pianta &amp; Cox)</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400"/>
              <a:t>Social, Emotional and Academic Needs</a:t>
            </a:r>
          </a:p>
        </p:txBody>
      </p:sp>
      <p:sp>
        <p:nvSpPr>
          <p:cNvPr id="222" name="Shape 22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a:solidFill>
                  <a:srgbClr val="000000"/>
                </a:solidFill>
              </a:rPr>
              <a:t>“…One-half of the 1,200 schools surveyed reported no communication between preschool and kindergarten teachers about curriculum coordination; only one-fifth had any formal transition activities” (Lewis)</a:t>
            </a:r>
          </a:p>
          <a:p>
            <a:pPr rtl="0">
              <a:spcBef>
                <a:spcPts val="0"/>
              </a:spcBef>
              <a:buNone/>
            </a:pPr>
            <a:endParaRPr sz="1400">
              <a:solidFill>
                <a:srgbClr val="000000"/>
              </a:solidFill>
            </a:endParaRPr>
          </a:p>
          <a:p>
            <a:pPr rtl="0">
              <a:spcBef>
                <a:spcPts val="0"/>
              </a:spcBef>
              <a:buNone/>
            </a:pPr>
            <a:r>
              <a:rPr lang="en" sz="1800">
                <a:solidFill>
                  <a:srgbClr val="000000"/>
                </a:solidFill>
              </a:rPr>
              <a:t>Housing preschools within K-12 schools allows:</a:t>
            </a:r>
          </a:p>
          <a:p>
            <a:pPr marL="457200" lvl="0" indent="-342900" rtl="0">
              <a:spcBef>
                <a:spcPts val="0"/>
              </a:spcBef>
              <a:buClr>
                <a:srgbClr val="000000"/>
              </a:buClr>
              <a:buSzPct val="100000"/>
              <a:buFont typeface="Arial"/>
              <a:buChar char="●"/>
            </a:pPr>
            <a:r>
              <a:rPr lang="en" sz="1800">
                <a:solidFill>
                  <a:srgbClr val="000000"/>
                </a:solidFill>
              </a:rPr>
              <a:t>preschool and kindergarten teachers to communicate</a:t>
            </a:r>
          </a:p>
          <a:p>
            <a:pPr marL="457200" lvl="0" indent="-342900" rtl="0">
              <a:spcBef>
                <a:spcPts val="0"/>
              </a:spcBef>
              <a:buClr>
                <a:srgbClr val="000000"/>
              </a:buClr>
              <a:buSzPct val="100000"/>
              <a:buFont typeface="Arial"/>
              <a:buChar char="●"/>
            </a:pPr>
            <a:r>
              <a:rPr lang="en" sz="1800">
                <a:solidFill>
                  <a:srgbClr val="000000"/>
                </a:solidFill>
              </a:rPr>
              <a:t>stable environment for the children</a:t>
            </a:r>
          </a:p>
          <a:p>
            <a:pPr marL="457200" lvl="0" indent="-342900">
              <a:spcBef>
                <a:spcPts val="0"/>
              </a:spcBef>
              <a:buClr>
                <a:srgbClr val="000000"/>
              </a:buClr>
              <a:buSzPct val="100000"/>
              <a:buFont typeface="Arial"/>
              <a:buChar char="●"/>
            </a:pPr>
            <a:r>
              <a:rPr lang="en" sz="1800">
                <a:solidFill>
                  <a:srgbClr val="000000"/>
                </a:solidFill>
              </a:rPr>
              <a:t>familiar faces </a:t>
            </a: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05972"/>
            <a:ext cx="8229600" cy="1539599"/>
          </a:xfrm>
          <a:prstGeom prst="rect">
            <a:avLst/>
          </a:prstGeom>
        </p:spPr>
        <p:txBody>
          <a:bodyPr lIns="91425" tIns="91425" rIns="91425" bIns="91425" anchor="b" anchorCtr="0">
            <a:noAutofit/>
          </a:bodyPr>
          <a:lstStyle/>
          <a:p>
            <a:pPr algn="ctr">
              <a:spcBef>
                <a:spcPts val="0"/>
              </a:spcBef>
              <a:buNone/>
            </a:pPr>
            <a:r>
              <a:rPr lang="en"/>
              <a:t>Set Standards For Kindergarten Readiness </a:t>
            </a:r>
          </a:p>
        </p:txBody>
      </p:sp>
      <p:pic>
        <p:nvPicPr>
          <p:cNvPr id="228" name="Shape 228"/>
          <p:cNvPicPr preferRelativeResize="0"/>
          <p:nvPr/>
        </p:nvPicPr>
        <p:blipFill>
          <a:blip r:embed="rId3">
            <a:alphaModFix/>
          </a:blip>
          <a:stretch>
            <a:fillRect/>
          </a:stretch>
        </p:blipFill>
        <p:spPr>
          <a:xfrm>
            <a:off x="1152975" y="2237700"/>
            <a:ext cx="6838050" cy="1650599"/>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92925" y="205978"/>
            <a:ext cx="8229600" cy="857400"/>
          </a:xfrm>
          <a:prstGeom prst="rect">
            <a:avLst/>
          </a:prstGeom>
        </p:spPr>
        <p:txBody>
          <a:bodyPr lIns="91425" tIns="91425" rIns="91425" bIns="91425" anchor="b" anchorCtr="0">
            <a:noAutofit/>
          </a:bodyPr>
          <a:lstStyle/>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a:spcBef>
                <a:spcPts val="0"/>
              </a:spcBef>
              <a:buNone/>
            </a:pPr>
            <a:r>
              <a:rPr lang="en"/>
              <a:t>National citizenship means...</a:t>
            </a:r>
          </a:p>
        </p:txBody>
      </p:sp>
      <p:sp>
        <p:nvSpPr>
          <p:cNvPr id="56" name="Shape 5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sz="3600" b="1">
                <a:solidFill>
                  <a:schemeClr val="dk1"/>
                </a:solidFill>
              </a:rPr>
              <a:t>The national government is obligated </a:t>
            </a:r>
            <a:r>
              <a:rPr lang="en"/>
              <a:t>to ensure that all citizens have the opportunity for full membership, </a:t>
            </a:r>
            <a:r>
              <a:rPr lang="en" b="1" i="1"/>
              <a:t>effective</a:t>
            </a:r>
            <a:r>
              <a:rPr lang="en"/>
              <a:t> participation, and </a:t>
            </a:r>
            <a:r>
              <a:rPr lang="en" b="1" i="1"/>
              <a:t>equal dignity</a:t>
            </a:r>
            <a:r>
              <a:rPr lang="en"/>
              <a:t> accorded a U.S. citizen.</a:t>
            </a: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marL="457200" lvl="0" indent="-457200">
              <a:spcBef>
                <a:spcPts val="0"/>
              </a:spcBef>
              <a:buClr>
                <a:schemeClr val="dk1"/>
              </a:buClr>
              <a:buSzPct val="100000"/>
              <a:buFont typeface="Trebuchet MS"/>
              <a:buAutoNum type="arabicPeriod"/>
            </a:pPr>
            <a:r>
              <a:rPr lang="en"/>
              <a:t>Physical Well Being &amp; Motor Skills</a:t>
            </a:r>
          </a:p>
        </p:txBody>
      </p:sp>
      <p:sp>
        <p:nvSpPr>
          <p:cNvPr id="234" name="Shape 234"/>
          <p:cNvSpPr txBox="1">
            <a:spLocks noGrp="1"/>
          </p:cNvSpPr>
          <p:nvPr>
            <p:ph type="body" idx="1"/>
          </p:nvPr>
        </p:nvSpPr>
        <p:spPr>
          <a:xfrm>
            <a:off x="552675" y="1474500"/>
            <a:ext cx="3134999" cy="3669000"/>
          </a:xfrm>
          <a:prstGeom prst="rect">
            <a:avLst/>
          </a:prstGeom>
        </p:spPr>
        <p:txBody>
          <a:bodyPr lIns="91425" tIns="91425" rIns="91425" bIns="91425" anchor="t" anchorCtr="0">
            <a:noAutofit/>
          </a:bodyPr>
          <a:lstStyle/>
          <a:p>
            <a:pPr marL="457200" lvl="0" indent="-336550" rtl="0">
              <a:spcBef>
                <a:spcPts val="0"/>
              </a:spcBef>
              <a:buClr>
                <a:schemeClr val="dk2"/>
              </a:buClr>
              <a:buSzPct val="100000"/>
              <a:buFont typeface="Trebuchet MS"/>
              <a:buAutoNum type="arabicPeriod"/>
            </a:pPr>
            <a:r>
              <a:rPr lang="en" sz="1700"/>
              <a:t>Complete Simple Puzzle</a:t>
            </a:r>
          </a:p>
          <a:p>
            <a:pPr marL="457200" lvl="0" indent="-336550" rtl="0">
              <a:spcBef>
                <a:spcPts val="0"/>
              </a:spcBef>
              <a:buClr>
                <a:schemeClr val="dk2"/>
              </a:buClr>
              <a:buSzPct val="100000"/>
              <a:buFont typeface="Trebuchet MS"/>
              <a:buAutoNum type="arabicPeriod"/>
            </a:pPr>
            <a:r>
              <a:rPr lang="en" sz="1700"/>
              <a:t>Skips</a:t>
            </a:r>
          </a:p>
          <a:p>
            <a:pPr marL="457200" lvl="0" indent="-336550" rtl="0">
              <a:spcBef>
                <a:spcPts val="0"/>
              </a:spcBef>
              <a:buClr>
                <a:schemeClr val="dk2"/>
              </a:buClr>
              <a:buSzPct val="100000"/>
              <a:buFont typeface="Trebuchet MS"/>
              <a:buAutoNum type="arabicPeriod"/>
            </a:pPr>
            <a:r>
              <a:rPr lang="en" sz="1700"/>
              <a:t>Running, Jumping, climbing</a:t>
            </a:r>
          </a:p>
          <a:p>
            <a:pPr marL="457200" lvl="0" indent="-336550" rtl="0">
              <a:spcBef>
                <a:spcPts val="0"/>
              </a:spcBef>
              <a:buClr>
                <a:schemeClr val="dk2"/>
              </a:buClr>
              <a:buSzPct val="100000"/>
              <a:buFont typeface="Trebuchet MS"/>
              <a:buAutoNum type="arabicPeriod"/>
            </a:pPr>
            <a:r>
              <a:rPr lang="en" sz="1700"/>
              <a:t>Grasp crayon &amp; scissors </a:t>
            </a:r>
          </a:p>
          <a:p>
            <a:pPr marL="457200" lvl="0" indent="-336550" rtl="0">
              <a:spcBef>
                <a:spcPts val="0"/>
              </a:spcBef>
              <a:buClr>
                <a:schemeClr val="dk2"/>
              </a:buClr>
              <a:buSzPct val="100000"/>
              <a:buFont typeface="Trebuchet MS"/>
              <a:buAutoNum type="arabicPeriod"/>
            </a:pPr>
            <a:r>
              <a:rPr lang="en" sz="1700"/>
              <a:t>Hold pencil properly</a:t>
            </a:r>
          </a:p>
          <a:p>
            <a:pPr marL="457200" lvl="0" indent="-336550" rtl="0">
              <a:spcBef>
                <a:spcPts val="0"/>
              </a:spcBef>
              <a:buClr>
                <a:schemeClr val="dk2"/>
              </a:buClr>
              <a:buSzPct val="100000"/>
              <a:buFont typeface="Trebuchet MS"/>
              <a:buAutoNum type="arabicPeriod"/>
            </a:pPr>
            <a:r>
              <a:rPr lang="en" sz="1700"/>
              <a:t>Pulls up pants and ZIPS IT UP!  </a:t>
            </a:r>
          </a:p>
          <a:p>
            <a:pPr marL="457200" lvl="0" indent="-336550" rtl="0">
              <a:spcBef>
                <a:spcPts val="0"/>
              </a:spcBef>
              <a:buClr>
                <a:schemeClr val="dk2"/>
              </a:buClr>
              <a:buSzPct val="100000"/>
              <a:buFont typeface="Trebuchet MS"/>
              <a:buAutoNum type="arabicPeriod"/>
            </a:pPr>
            <a:r>
              <a:rPr lang="en" sz="1700"/>
              <a:t>Can put shoes on by themselves </a:t>
            </a:r>
          </a:p>
          <a:p>
            <a:pPr marL="457200" lvl="0" indent="-330200">
              <a:spcBef>
                <a:spcPts val="0"/>
              </a:spcBef>
              <a:buClr>
                <a:schemeClr val="dk2"/>
              </a:buClr>
              <a:buSzPct val="94117"/>
              <a:buFont typeface="Trebuchet MS"/>
              <a:buAutoNum type="arabicPeriod"/>
            </a:pPr>
            <a:r>
              <a:rPr lang="en" sz="1700"/>
              <a:t>String beads</a:t>
            </a:r>
            <a:r>
              <a:rPr lang="en" sz="1600"/>
              <a:t> </a:t>
            </a:r>
          </a:p>
        </p:txBody>
      </p:sp>
      <p:pic>
        <p:nvPicPr>
          <p:cNvPr id="235" name="Shape 235"/>
          <p:cNvPicPr preferRelativeResize="0"/>
          <p:nvPr/>
        </p:nvPicPr>
        <p:blipFill>
          <a:blip r:embed="rId3">
            <a:alphaModFix/>
          </a:blip>
          <a:stretch>
            <a:fillRect/>
          </a:stretch>
        </p:blipFill>
        <p:spPr>
          <a:xfrm>
            <a:off x="4245725" y="1063375"/>
            <a:ext cx="3547100" cy="1884300"/>
          </a:xfrm>
          <a:prstGeom prst="rect">
            <a:avLst/>
          </a:prstGeom>
          <a:noFill/>
          <a:ln>
            <a:noFill/>
          </a:ln>
        </p:spPr>
      </p:pic>
      <p:pic>
        <p:nvPicPr>
          <p:cNvPr id="236" name="Shape 236"/>
          <p:cNvPicPr preferRelativeResize="0"/>
          <p:nvPr/>
        </p:nvPicPr>
        <p:blipFill>
          <a:blip r:embed="rId4">
            <a:alphaModFix/>
          </a:blip>
          <a:stretch>
            <a:fillRect/>
          </a:stretch>
        </p:blipFill>
        <p:spPr>
          <a:xfrm>
            <a:off x="4567950" y="2947675"/>
            <a:ext cx="3224874" cy="2148100"/>
          </a:xfrm>
          <a:prstGeom prst="rect">
            <a:avLst/>
          </a:prstGeom>
          <a:noFill/>
          <a:ln>
            <a:noFill/>
          </a:ln>
        </p:spPr>
      </p:pic>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marL="457200" lvl="0" indent="-457200" algn="ctr">
              <a:spcBef>
                <a:spcPts val="0"/>
              </a:spcBef>
              <a:buClr>
                <a:schemeClr val="dk1"/>
              </a:buClr>
              <a:buSzPct val="100000"/>
              <a:buFont typeface="Trebuchet MS"/>
              <a:buAutoNum type="arabicPeriod" startAt="2"/>
            </a:pPr>
            <a:r>
              <a:rPr lang="en"/>
              <a:t>Social and Emotional Standards</a:t>
            </a:r>
          </a:p>
        </p:txBody>
      </p:sp>
      <p:sp>
        <p:nvSpPr>
          <p:cNvPr id="242" name="Shape 242"/>
          <p:cNvSpPr txBox="1">
            <a:spLocks noGrp="1"/>
          </p:cNvSpPr>
          <p:nvPr>
            <p:ph type="body" idx="1"/>
          </p:nvPr>
        </p:nvSpPr>
        <p:spPr>
          <a:xfrm>
            <a:off x="457200" y="1200150"/>
            <a:ext cx="8229600" cy="1246199"/>
          </a:xfrm>
          <a:prstGeom prst="rect">
            <a:avLst/>
          </a:prstGeom>
        </p:spPr>
        <p:txBody>
          <a:bodyPr lIns="91425" tIns="91425" rIns="91425" bIns="91425" anchor="t" anchorCtr="0">
            <a:noAutofit/>
          </a:bodyPr>
          <a:lstStyle/>
          <a:p>
            <a:pPr marL="457200" lvl="0" indent="-336550" rtl="0">
              <a:spcBef>
                <a:spcPts val="0"/>
              </a:spcBef>
              <a:buClr>
                <a:schemeClr val="dk2"/>
              </a:buClr>
              <a:buSzPct val="100000"/>
              <a:buFont typeface="Trebuchet MS"/>
              <a:buAutoNum type="arabicPeriod"/>
            </a:pPr>
            <a:r>
              <a:rPr lang="en" sz="1700"/>
              <a:t>Listens without interrupting  4. Separated from parents without being upset </a:t>
            </a:r>
          </a:p>
          <a:p>
            <a:pPr rtl="0">
              <a:spcBef>
                <a:spcPts val="0"/>
              </a:spcBef>
              <a:buNone/>
            </a:pPr>
            <a:r>
              <a:rPr lang="en" sz="1700"/>
              <a:t>2.  Takes turns in games, reading, etc.    5. Asks for help when needed </a:t>
            </a:r>
          </a:p>
          <a:p>
            <a:pPr lvl="0">
              <a:spcBef>
                <a:spcPts val="0"/>
              </a:spcBef>
              <a:buNone/>
            </a:pPr>
            <a:r>
              <a:rPr lang="en" sz="1700"/>
              <a:t>3. Interacts well within groups    6. Ability to play by themselves </a:t>
            </a:r>
          </a:p>
        </p:txBody>
      </p:sp>
      <p:pic>
        <p:nvPicPr>
          <p:cNvPr id="243" name="Shape 243"/>
          <p:cNvPicPr preferRelativeResize="0"/>
          <p:nvPr/>
        </p:nvPicPr>
        <p:blipFill>
          <a:blip r:embed="rId3">
            <a:alphaModFix/>
          </a:blip>
          <a:stretch>
            <a:fillRect/>
          </a:stretch>
        </p:blipFill>
        <p:spPr>
          <a:xfrm>
            <a:off x="0" y="2583125"/>
            <a:ext cx="3556000" cy="2362200"/>
          </a:xfrm>
          <a:prstGeom prst="rect">
            <a:avLst/>
          </a:prstGeom>
          <a:noFill/>
          <a:ln>
            <a:noFill/>
          </a:ln>
        </p:spPr>
      </p:pic>
      <p:pic>
        <p:nvPicPr>
          <p:cNvPr id="244" name="Shape 244"/>
          <p:cNvPicPr preferRelativeResize="0"/>
          <p:nvPr/>
        </p:nvPicPr>
        <p:blipFill>
          <a:blip r:embed="rId4">
            <a:alphaModFix/>
          </a:blip>
          <a:stretch>
            <a:fillRect/>
          </a:stretch>
        </p:blipFill>
        <p:spPr>
          <a:xfrm>
            <a:off x="4341200" y="2583125"/>
            <a:ext cx="3556000" cy="2364649"/>
          </a:xfrm>
          <a:prstGeom prst="rect">
            <a:avLst/>
          </a:prstGeom>
          <a:noFill/>
          <a:ln>
            <a:noFill/>
          </a:ln>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marL="457200" lvl="0" indent="-457200">
              <a:spcBef>
                <a:spcPts val="0"/>
              </a:spcBef>
              <a:buClr>
                <a:schemeClr val="dk1"/>
              </a:buClr>
              <a:buSzPct val="100000"/>
              <a:buFont typeface="Trebuchet MS"/>
              <a:buAutoNum type="arabicPeriod" startAt="3"/>
            </a:pPr>
            <a:r>
              <a:rPr lang="en"/>
              <a:t>Language Development Standard</a:t>
            </a:r>
          </a:p>
        </p:txBody>
      </p:sp>
      <p:sp>
        <p:nvSpPr>
          <p:cNvPr id="250" name="Shape 250"/>
          <p:cNvSpPr txBox="1">
            <a:spLocks noGrp="1"/>
          </p:cNvSpPr>
          <p:nvPr>
            <p:ph type="body" idx="1"/>
          </p:nvPr>
        </p:nvSpPr>
        <p:spPr>
          <a:xfrm>
            <a:off x="457200" y="1200150"/>
            <a:ext cx="8229600" cy="1616099"/>
          </a:xfrm>
          <a:prstGeom prst="rect">
            <a:avLst/>
          </a:prstGeom>
        </p:spPr>
        <p:txBody>
          <a:bodyPr lIns="91425" tIns="91425" rIns="91425" bIns="91425" anchor="t" anchorCtr="0">
            <a:noAutofit/>
          </a:bodyPr>
          <a:lstStyle/>
          <a:p>
            <a:pPr marL="457200" lvl="0" indent="-336550" rtl="0">
              <a:spcBef>
                <a:spcPts val="0"/>
              </a:spcBef>
              <a:buClr>
                <a:schemeClr val="dk2"/>
              </a:buClr>
              <a:buSzPct val="100000"/>
              <a:buFont typeface="Trebuchet MS"/>
              <a:buAutoNum type="arabicPeriod"/>
            </a:pPr>
            <a:r>
              <a:rPr lang="en" sz="1700"/>
              <a:t>Speaks clearly and understandably </a:t>
            </a:r>
          </a:p>
          <a:p>
            <a:pPr marL="457200" lvl="0" indent="-336550" rtl="0">
              <a:spcBef>
                <a:spcPts val="0"/>
              </a:spcBef>
              <a:buClr>
                <a:schemeClr val="dk2"/>
              </a:buClr>
              <a:buSzPct val="100000"/>
              <a:buFont typeface="Trebuchet MS"/>
              <a:buAutoNum type="arabicPeriod"/>
            </a:pPr>
            <a:r>
              <a:rPr lang="en" sz="1700"/>
              <a:t>Speaks in complete sentences - using 5 words or more. </a:t>
            </a:r>
          </a:p>
          <a:p>
            <a:pPr marL="457200" lvl="0" indent="-336550" rtl="0">
              <a:spcBef>
                <a:spcPts val="0"/>
              </a:spcBef>
              <a:buClr>
                <a:schemeClr val="dk2"/>
              </a:buClr>
              <a:buSzPct val="100000"/>
              <a:buFont typeface="Trebuchet MS"/>
              <a:buAutoNum type="arabicPeriod"/>
            </a:pPr>
            <a:r>
              <a:rPr lang="en" sz="1700"/>
              <a:t>Can complete one-step and two-step directions </a:t>
            </a:r>
          </a:p>
          <a:p>
            <a:pPr marL="457200" lvl="0" indent="-336550" rtl="0">
              <a:spcBef>
                <a:spcPts val="0"/>
              </a:spcBef>
              <a:buClr>
                <a:schemeClr val="dk2"/>
              </a:buClr>
              <a:buSzPct val="100000"/>
              <a:buFont typeface="Trebuchet MS"/>
              <a:buAutoNum type="arabicPeriod"/>
            </a:pPr>
            <a:r>
              <a:rPr lang="en" sz="1700"/>
              <a:t>Appropriate volume levels when speaking with children and adults </a:t>
            </a:r>
          </a:p>
          <a:p>
            <a:pPr marL="457200" lvl="0" indent="-336550" rtl="0">
              <a:spcBef>
                <a:spcPts val="0"/>
              </a:spcBef>
              <a:buClr>
                <a:schemeClr val="dk2"/>
              </a:buClr>
              <a:buSzPct val="100000"/>
              <a:buFont typeface="Trebuchet MS"/>
              <a:buAutoNum type="arabicPeriod"/>
            </a:pPr>
            <a:r>
              <a:rPr lang="en" sz="1700"/>
              <a:t>Can verbally express emotions and feelings </a:t>
            </a:r>
          </a:p>
          <a:p>
            <a:pPr lvl="0">
              <a:spcBef>
                <a:spcPts val="0"/>
              </a:spcBef>
              <a:buNone/>
            </a:pPr>
            <a:endParaRPr sz="1700"/>
          </a:p>
        </p:txBody>
      </p:sp>
      <p:pic>
        <p:nvPicPr>
          <p:cNvPr id="251" name="Shape 251"/>
          <p:cNvPicPr preferRelativeResize="0"/>
          <p:nvPr/>
        </p:nvPicPr>
        <p:blipFill>
          <a:blip r:embed="rId3">
            <a:alphaModFix/>
          </a:blip>
          <a:stretch>
            <a:fillRect/>
          </a:stretch>
        </p:blipFill>
        <p:spPr>
          <a:xfrm>
            <a:off x="128525" y="2885275"/>
            <a:ext cx="4692750" cy="2354199"/>
          </a:xfrm>
          <a:prstGeom prst="rect">
            <a:avLst/>
          </a:prstGeom>
          <a:noFill/>
          <a:ln>
            <a:noFill/>
          </a:ln>
        </p:spPr>
      </p:pic>
      <p:pic>
        <p:nvPicPr>
          <p:cNvPr id="252" name="Shape 252"/>
          <p:cNvPicPr preferRelativeResize="0"/>
          <p:nvPr/>
        </p:nvPicPr>
        <p:blipFill>
          <a:blip r:embed="rId4">
            <a:alphaModFix/>
          </a:blip>
          <a:stretch>
            <a:fillRect/>
          </a:stretch>
        </p:blipFill>
        <p:spPr>
          <a:xfrm>
            <a:off x="6083525" y="2491425"/>
            <a:ext cx="2294303" cy="2354200"/>
          </a:xfrm>
          <a:prstGeom prst="rect">
            <a:avLst/>
          </a:prstGeom>
          <a:noFill/>
          <a:ln>
            <a:noFill/>
          </a:ln>
        </p:spPr>
      </p:pic>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marL="457200" lvl="0" indent="-457200" algn="ctr">
              <a:spcBef>
                <a:spcPts val="0"/>
              </a:spcBef>
              <a:buClr>
                <a:schemeClr val="dk1"/>
              </a:buClr>
              <a:buSzPct val="100000"/>
              <a:buFont typeface="Trebuchet MS"/>
              <a:buAutoNum type="arabicPeriod" startAt="4"/>
            </a:pPr>
            <a:r>
              <a:rPr lang="en"/>
              <a:t>Academic Standards</a:t>
            </a:r>
          </a:p>
        </p:txBody>
      </p:sp>
      <p:sp>
        <p:nvSpPr>
          <p:cNvPr id="258" name="Shape 258"/>
          <p:cNvSpPr txBox="1">
            <a:spLocks noGrp="1"/>
          </p:cNvSpPr>
          <p:nvPr>
            <p:ph type="body" idx="1"/>
          </p:nvPr>
        </p:nvSpPr>
        <p:spPr>
          <a:xfrm>
            <a:off x="313975" y="1582025"/>
            <a:ext cx="3051299" cy="2583000"/>
          </a:xfrm>
          <a:prstGeom prst="rect">
            <a:avLst/>
          </a:prstGeom>
        </p:spPr>
        <p:txBody>
          <a:bodyPr lIns="91425" tIns="91425" rIns="91425" bIns="91425" anchor="t" anchorCtr="0">
            <a:noAutofit/>
          </a:bodyPr>
          <a:lstStyle/>
          <a:p>
            <a:pPr marL="457200" lvl="0" indent="-330200" rtl="0">
              <a:spcBef>
                <a:spcPts val="0"/>
              </a:spcBef>
              <a:buClr>
                <a:schemeClr val="dk2"/>
              </a:buClr>
              <a:buSzPct val="100000"/>
              <a:buFont typeface="Trebuchet MS"/>
              <a:buAutoNum type="arabicPeriod"/>
            </a:pPr>
            <a:r>
              <a:rPr lang="en" sz="1600"/>
              <a:t>Recite alphabet</a:t>
            </a:r>
          </a:p>
          <a:p>
            <a:pPr marL="457200" lvl="0" indent="-330200" rtl="0">
              <a:spcBef>
                <a:spcPts val="0"/>
              </a:spcBef>
              <a:buClr>
                <a:schemeClr val="dk2"/>
              </a:buClr>
              <a:buSzPct val="100000"/>
              <a:buFont typeface="Trebuchet MS"/>
              <a:buAutoNum type="arabicPeriod"/>
            </a:pPr>
            <a:r>
              <a:rPr lang="en" sz="1600"/>
              <a:t>Write name </a:t>
            </a:r>
          </a:p>
          <a:p>
            <a:pPr marL="457200" lvl="0" indent="-330200" rtl="0">
              <a:spcBef>
                <a:spcPts val="0"/>
              </a:spcBef>
              <a:buClr>
                <a:schemeClr val="dk2"/>
              </a:buClr>
              <a:buSzPct val="100000"/>
              <a:buFont typeface="Trebuchet MS"/>
              <a:buAutoNum type="arabicPeriod"/>
            </a:pPr>
            <a:r>
              <a:rPr lang="en" sz="1600"/>
              <a:t>Match pictures and words</a:t>
            </a:r>
          </a:p>
          <a:p>
            <a:pPr marL="457200" lvl="0" indent="-330200" rtl="0">
              <a:spcBef>
                <a:spcPts val="0"/>
              </a:spcBef>
              <a:buClr>
                <a:schemeClr val="dk2"/>
              </a:buClr>
              <a:buSzPct val="100000"/>
              <a:buFont typeface="Trebuchet MS"/>
              <a:buAutoNum type="arabicPeriod"/>
            </a:pPr>
            <a:r>
              <a:rPr lang="en" sz="1600"/>
              <a:t>Count to 20 </a:t>
            </a:r>
          </a:p>
          <a:p>
            <a:pPr marL="457200" lvl="0" indent="-330200" rtl="0">
              <a:spcBef>
                <a:spcPts val="0"/>
              </a:spcBef>
              <a:buClr>
                <a:schemeClr val="dk2"/>
              </a:buClr>
              <a:buSzPct val="100000"/>
              <a:buFont typeface="Trebuchet MS"/>
              <a:buAutoNum type="arabicPeriod"/>
            </a:pPr>
            <a:r>
              <a:rPr lang="en" sz="1600"/>
              <a:t>Recognizes colors </a:t>
            </a:r>
          </a:p>
          <a:p>
            <a:pPr marL="457200" lvl="0" indent="-330200" rtl="0">
              <a:spcBef>
                <a:spcPts val="0"/>
              </a:spcBef>
              <a:buClr>
                <a:schemeClr val="dk2"/>
              </a:buClr>
              <a:buSzPct val="100000"/>
              <a:buFont typeface="Trebuchet MS"/>
              <a:buAutoNum type="arabicPeriod"/>
            </a:pPr>
            <a:r>
              <a:rPr lang="en" sz="1600"/>
              <a:t>Recite shapes</a:t>
            </a:r>
          </a:p>
          <a:p>
            <a:pPr marL="457200" lvl="0" indent="-330200" rtl="0">
              <a:spcBef>
                <a:spcPts val="0"/>
              </a:spcBef>
              <a:buClr>
                <a:schemeClr val="dk2"/>
              </a:buClr>
              <a:buSzPct val="100000"/>
              <a:buFont typeface="Trebuchet MS"/>
              <a:buAutoNum type="arabicPeriod"/>
            </a:pPr>
            <a:r>
              <a:rPr lang="en" sz="1600"/>
              <a:t>Upper and lowercase letters</a:t>
            </a:r>
          </a:p>
          <a:p>
            <a:pPr marL="457200" lvl="0" indent="-330200" rtl="0">
              <a:spcBef>
                <a:spcPts val="0"/>
              </a:spcBef>
              <a:buClr>
                <a:schemeClr val="dk2"/>
              </a:buClr>
              <a:buSzPct val="100000"/>
              <a:buFont typeface="Trebuchet MS"/>
              <a:buAutoNum type="arabicPeriod"/>
            </a:pPr>
            <a:r>
              <a:rPr lang="en" sz="1600"/>
              <a:t>Sort items</a:t>
            </a:r>
          </a:p>
          <a:p>
            <a:pPr marL="457200" lvl="0" indent="-330200">
              <a:spcBef>
                <a:spcPts val="0"/>
              </a:spcBef>
              <a:buClr>
                <a:schemeClr val="dk2"/>
              </a:buClr>
              <a:buSzPct val="100000"/>
              <a:buFont typeface="Trebuchet MS"/>
              <a:buAutoNum type="arabicPeriod"/>
            </a:pPr>
            <a:r>
              <a:rPr lang="en" sz="1600"/>
              <a:t>Arrange numbers</a:t>
            </a:r>
          </a:p>
        </p:txBody>
      </p:sp>
      <p:pic>
        <p:nvPicPr>
          <p:cNvPr id="259" name="Shape 259"/>
          <p:cNvPicPr preferRelativeResize="0"/>
          <p:nvPr/>
        </p:nvPicPr>
        <p:blipFill>
          <a:blip r:embed="rId3">
            <a:alphaModFix/>
          </a:blip>
          <a:stretch>
            <a:fillRect/>
          </a:stretch>
        </p:blipFill>
        <p:spPr>
          <a:xfrm>
            <a:off x="6599425" y="1063375"/>
            <a:ext cx="2458399" cy="1750724"/>
          </a:xfrm>
          <a:prstGeom prst="rect">
            <a:avLst/>
          </a:prstGeom>
          <a:noFill/>
          <a:ln>
            <a:noFill/>
          </a:ln>
        </p:spPr>
      </p:pic>
      <p:pic>
        <p:nvPicPr>
          <p:cNvPr id="260" name="Shape 260"/>
          <p:cNvPicPr preferRelativeResize="0"/>
          <p:nvPr/>
        </p:nvPicPr>
        <p:blipFill>
          <a:blip r:embed="rId4">
            <a:alphaModFix/>
          </a:blip>
          <a:stretch>
            <a:fillRect/>
          </a:stretch>
        </p:blipFill>
        <p:spPr>
          <a:xfrm>
            <a:off x="3541625" y="1063375"/>
            <a:ext cx="2628323" cy="1750725"/>
          </a:xfrm>
          <a:prstGeom prst="rect">
            <a:avLst/>
          </a:prstGeom>
          <a:noFill/>
          <a:ln>
            <a:noFill/>
          </a:ln>
        </p:spPr>
      </p:pic>
      <p:pic>
        <p:nvPicPr>
          <p:cNvPr id="261" name="Shape 261"/>
          <p:cNvPicPr preferRelativeResize="0"/>
          <p:nvPr/>
        </p:nvPicPr>
        <p:blipFill>
          <a:blip r:embed="rId5">
            <a:alphaModFix/>
          </a:blip>
          <a:stretch>
            <a:fillRect/>
          </a:stretch>
        </p:blipFill>
        <p:spPr>
          <a:xfrm>
            <a:off x="3780375" y="2877325"/>
            <a:ext cx="2150850" cy="2039425"/>
          </a:xfrm>
          <a:prstGeom prst="rect">
            <a:avLst/>
          </a:prstGeom>
          <a:noFill/>
          <a:ln>
            <a:noFill/>
          </a:ln>
        </p:spPr>
      </p:pic>
      <p:pic>
        <p:nvPicPr>
          <p:cNvPr id="262" name="Shape 262"/>
          <p:cNvPicPr preferRelativeResize="0"/>
          <p:nvPr/>
        </p:nvPicPr>
        <p:blipFill>
          <a:blip r:embed="rId6">
            <a:alphaModFix/>
          </a:blip>
          <a:stretch>
            <a:fillRect/>
          </a:stretch>
        </p:blipFill>
        <p:spPr>
          <a:xfrm>
            <a:off x="6753200" y="2877325"/>
            <a:ext cx="2150849" cy="2039424"/>
          </a:xfrm>
          <a:prstGeom prst="rect">
            <a:avLst/>
          </a:prstGeom>
          <a:noFill/>
          <a:ln>
            <a:noFill/>
          </a:ln>
        </p:spPr>
      </p:pic>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marL="457200" lvl="0" indent="-457200" algn="ctr">
              <a:spcBef>
                <a:spcPts val="0"/>
              </a:spcBef>
              <a:buClr>
                <a:schemeClr val="dk1"/>
              </a:buClr>
              <a:buSzPct val="100000"/>
              <a:buFont typeface="Trebuchet MS"/>
              <a:buAutoNum type="arabicPeriod" startAt="5"/>
            </a:pPr>
            <a:r>
              <a:rPr lang="en"/>
              <a:t>General Knowledge Standard</a:t>
            </a:r>
          </a:p>
        </p:txBody>
      </p:sp>
      <p:sp>
        <p:nvSpPr>
          <p:cNvPr id="268" name="Shape 268"/>
          <p:cNvSpPr txBox="1">
            <a:spLocks noGrp="1"/>
          </p:cNvSpPr>
          <p:nvPr>
            <p:ph type="body" idx="1"/>
          </p:nvPr>
        </p:nvSpPr>
        <p:spPr>
          <a:xfrm>
            <a:off x="457200" y="1200150"/>
            <a:ext cx="5891699" cy="1747499"/>
          </a:xfrm>
          <a:prstGeom prst="rect">
            <a:avLst/>
          </a:prstGeom>
        </p:spPr>
        <p:txBody>
          <a:bodyPr lIns="91425" tIns="91425" rIns="91425" bIns="91425" anchor="t" anchorCtr="0">
            <a:noAutofit/>
          </a:bodyPr>
          <a:lstStyle/>
          <a:p>
            <a:pPr marL="457200" lvl="0" indent="-330200" rtl="0">
              <a:spcBef>
                <a:spcPts val="0"/>
              </a:spcBef>
              <a:buClr>
                <a:schemeClr val="dk2"/>
              </a:buClr>
              <a:buSzPct val="100000"/>
              <a:buFont typeface="Trebuchet MS"/>
              <a:buAutoNum type="arabicPeriod"/>
            </a:pPr>
            <a:r>
              <a:rPr lang="en" sz="1600"/>
              <a:t>Knowledge of full name </a:t>
            </a:r>
          </a:p>
          <a:p>
            <a:pPr marL="457200" lvl="0" indent="-330200" rtl="0">
              <a:spcBef>
                <a:spcPts val="0"/>
              </a:spcBef>
              <a:buClr>
                <a:schemeClr val="dk2"/>
              </a:buClr>
              <a:buSzPct val="100000"/>
              <a:buFont typeface="Trebuchet MS"/>
              <a:buAutoNum type="arabicPeriod"/>
            </a:pPr>
            <a:r>
              <a:rPr lang="en" sz="1600"/>
              <a:t>Birthday and Age </a:t>
            </a:r>
          </a:p>
          <a:p>
            <a:pPr marL="457200" lvl="0" indent="-330200" rtl="0">
              <a:spcBef>
                <a:spcPts val="0"/>
              </a:spcBef>
              <a:buClr>
                <a:schemeClr val="dk2"/>
              </a:buClr>
              <a:buSzPct val="100000"/>
              <a:buFont typeface="Trebuchet MS"/>
              <a:buAutoNum type="arabicPeriod"/>
            </a:pPr>
            <a:r>
              <a:rPr lang="en" sz="1600"/>
              <a:t>Parent’s names, home address, emergency phone number </a:t>
            </a:r>
          </a:p>
          <a:p>
            <a:pPr marL="457200" lvl="0" indent="-330200" rtl="0">
              <a:spcBef>
                <a:spcPts val="0"/>
              </a:spcBef>
              <a:buClr>
                <a:schemeClr val="dk2"/>
              </a:buClr>
              <a:buSzPct val="100000"/>
              <a:buFont typeface="Trebuchet MS"/>
              <a:buAutoNum type="arabicPeriod"/>
            </a:pPr>
            <a:r>
              <a:rPr lang="en" sz="1600"/>
              <a:t>Understands general times (morning, afternoon, night) </a:t>
            </a:r>
          </a:p>
          <a:p>
            <a:pPr marL="457200" lvl="0" indent="-330200" rtl="0">
              <a:spcBef>
                <a:spcPts val="0"/>
              </a:spcBef>
              <a:buClr>
                <a:schemeClr val="dk2"/>
              </a:buClr>
              <a:buSzPct val="100000"/>
              <a:buFont typeface="Trebuchet MS"/>
              <a:buAutoNum type="arabicPeriod"/>
            </a:pPr>
            <a:r>
              <a:rPr lang="en" sz="1600"/>
              <a:t>Personal hygiene </a:t>
            </a:r>
          </a:p>
          <a:p>
            <a:pPr marL="457200" lvl="0" indent="-330200">
              <a:spcBef>
                <a:spcPts val="0"/>
              </a:spcBef>
              <a:buClr>
                <a:schemeClr val="dk2"/>
              </a:buClr>
              <a:buSzPct val="100000"/>
              <a:buFont typeface="Trebuchet MS"/>
              <a:buAutoNum type="arabicPeriod"/>
            </a:pPr>
            <a:r>
              <a:rPr lang="en" sz="1600"/>
              <a:t>General safety (crossing roads, fire, etc.) </a:t>
            </a:r>
          </a:p>
        </p:txBody>
      </p:sp>
      <p:pic>
        <p:nvPicPr>
          <p:cNvPr id="269" name="Shape 269"/>
          <p:cNvPicPr preferRelativeResize="0"/>
          <p:nvPr/>
        </p:nvPicPr>
        <p:blipFill>
          <a:blip r:embed="rId3">
            <a:alphaModFix/>
          </a:blip>
          <a:stretch>
            <a:fillRect/>
          </a:stretch>
        </p:blipFill>
        <p:spPr>
          <a:xfrm>
            <a:off x="6811500" y="987775"/>
            <a:ext cx="1793974" cy="2329850"/>
          </a:xfrm>
          <a:prstGeom prst="rect">
            <a:avLst/>
          </a:prstGeom>
          <a:noFill/>
          <a:ln>
            <a:noFill/>
          </a:ln>
        </p:spPr>
      </p:pic>
      <p:pic>
        <p:nvPicPr>
          <p:cNvPr id="270" name="Shape 270"/>
          <p:cNvPicPr preferRelativeResize="0"/>
          <p:nvPr/>
        </p:nvPicPr>
        <p:blipFill>
          <a:blip r:embed="rId4">
            <a:alphaModFix/>
          </a:blip>
          <a:stretch>
            <a:fillRect/>
          </a:stretch>
        </p:blipFill>
        <p:spPr>
          <a:xfrm>
            <a:off x="6511562" y="3317625"/>
            <a:ext cx="2393840" cy="1747499"/>
          </a:xfrm>
          <a:prstGeom prst="rect">
            <a:avLst/>
          </a:prstGeom>
          <a:noFill/>
          <a:ln>
            <a:noFill/>
          </a:ln>
        </p:spPr>
      </p:pic>
      <p:pic>
        <p:nvPicPr>
          <p:cNvPr id="271" name="Shape 271"/>
          <p:cNvPicPr preferRelativeResize="0"/>
          <p:nvPr/>
        </p:nvPicPr>
        <p:blipFill>
          <a:blip r:embed="rId5">
            <a:alphaModFix/>
          </a:blip>
          <a:stretch>
            <a:fillRect/>
          </a:stretch>
        </p:blipFill>
        <p:spPr>
          <a:xfrm>
            <a:off x="212050" y="3084425"/>
            <a:ext cx="2831100" cy="2020199"/>
          </a:xfrm>
          <a:prstGeom prst="rect">
            <a:avLst/>
          </a:prstGeom>
          <a:noFill/>
          <a:ln>
            <a:noFill/>
          </a:ln>
        </p:spPr>
      </p:pic>
      <p:pic>
        <p:nvPicPr>
          <p:cNvPr id="272" name="Shape 272"/>
          <p:cNvPicPr preferRelativeResize="0"/>
          <p:nvPr/>
        </p:nvPicPr>
        <p:blipFill>
          <a:blip r:embed="rId6">
            <a:alphaModFix/>
          </a:blip>
          <a:stretch>
            <a:fillRect/>
          </a:stretch>
        </p:blipFill>
        <p:spPr>
          <a:xfrm>
            <a:off x="3639925" y="3084425"/>
            <a:ext cx="2137550" cy="2020200"/>
          </a:xfrm>
          <a:prstGeom prst="rect">
            <a:avLst/>
          </a:prstGeom>
          <a:noFill/>
          <a:ln>
            <a:noFill/>
          </a:ln>
        </p:spPr>
      </p:pic>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sz="2800"/>
              <a:t>Curriculum Collaboration Between Kindergarten and Preschool Teachers</a:t>
            </a:r>
          </a:p>
        </p:txBody>
      </p:sp>
      <p:sp>
        <p:nvSpPr>
          <p:cNvPr id="278" name="Shape 278"/>
          <p:cNvSpPr txBox="1">
            <a:spLocks noGrp="1"/>
          </p:cNvSpPr>
          <p:nvPr>
            <p:ph type="body" idx="1"/>
          </p:nvPr>
        </p:nvSpPr>
        <p:spPr>
          <a:xfrm>
            <a:off x="457200" y="1200150"/>
            <a:ext cx="8229600" cy="1914599"/>
          </a:xfrm>
          <a:prstGeom prst="rect">
            <a:avLst/>
          </a:prstGeom>
        </p:spPr>
        <p:txBody>
          <a:bodyPr lIns="91425" tIns="91425" rIns="91425" bIns="91425" anchor="t" anchorCtr="0">
            <a:noAutofit/>
          </a:bodyPr>
          <a:lstStyle/>
          <a:p>
            <a:pPr algn="ctr" rtl="0">
              <a:spcBef>
                <a:spcPts val="0"/>
              </a:spcBef>
              <a:buNone/>
            </a:pPr>
            <a:r>
              <a:rPr lang="en" sz="1800" b="1"/>
              <a:t>Early Learning Collaborative Act </a:t>
            </a:r>
          </a:p>
          <a:p>
            <a:pPr marL="457200" lvl="0" indent="-317500" rtl="0">
              <a:spcBef>
                <a:spcPts val="0"/>
              </a:spcBef>
              <a:buClr>
                <a:schemeClr val="dk2"/>
              </a:buClr>
              <a:buSzPct val="100000"/>
              <a:buFont typeface="Trebuchet MS"/>
              <a:buAutoNum type="arabicPeriod"/>
            </a:pPr>
            <a:r>
              <a:rPr lang="en" sz="1400"/>
              <a:t>Monthly meetings between kindergarten teachers and preschool teachers </a:t>
            </a:r>
          </a:p>
          <a:p>
            <a:pPr marL="914400" lvl="1" indent="-317500" rtl="0">
              <a:spcBef>
                <a:spcPts val="0"/>
              </a:spcBef>
              <a:buClr>
                <a:schemeClr val="dk2"/>
              </a:buClr>
              <a:buSzPct val="100000"/>
              <a:buFont typeface="Trebuchet MS"/>
              <a:buAutoNum type="alphaLcPeriod"/>
            </a:pPr>
            <a:r>
              <a:rPr lang="en" sz="1400"/>
              <a:t>During these meeting teachers set up workshops to instruct preschool teachers on the curriculum needing to be taught during that month </a:t>
            </a:r>
          </a:p>
          <a:p>
            <a:pPr marL="914400" lvl="1" indent="-317500" rtl="0">
              <a:spcBef>
                <a:spcPts val="0"/>
              </a:spcBef>
              <a:buClr>
                <a:schemeClr val="dk2"/>
              </a:buClr>
              <a:buSzPct val="100000"/>
              <a:buFont typeface="Trebuchet MS"/>
              <a:buAutoNum type="alphaLcPeriod"/>
            </a:pPr>
            <a:r>
              <a:rPr lang="en" sz="1400"/>
              <a:t>Effective teaching strategies are shown/given to preschool teachers to help aid </a:t>
            </a:r>
          </a:p>
          <a:p>
            <a:pPr marL="914400" lvl="1" indent="-317500" rtl="0">
              <a:spcBef>
                <a:spcPts val="0"/>
              </a:spcBef>
              <a:buClr>
                <a:schemeClr val="dk2"/>
              </a:buClr>
              <a:buSzPct val="100000"/>
              <a:buFont typeface="Trebuchet MS"/>
              <a:buAutoNum type="alphaLcPeriod"/>
            </a:pPr>
            <a:r>
              <a:rPr lang="en" sz="1400"/>
              <a:t>Preschool teachers get first hand experience on how to teach the material </a:t>
            </a:r>
          </a:p>
          <a:p>
            <a:pPr marL="914400" lvl="1" indent="-317500" rtl="0">
              <a:spcBef>
                <a:spcPts val="0"/>
              </a:spcBef>
              <a:buClr>
                <a:schemeClr val="dk2"/>
              </a:buClr>
              <a:buSzPct val="100000"/>
              <a:buFont typeface="Trebuchet MS"/>
              <a:buAutoNum type="alphaLcPeriod"/>
            </a:pPr>
            <a:r>
              <a:rPr lang="en" sz="1400"/>
              <a:t>Up to date on curriculum needing to be covered </a:t>
            </a:r>
          </a:p>
          <a:p>
            <a:pPr marL="457200" lvl="0" indent="0">
              <a:spcBef>
                <a:spcPts val="0"/>
              </a:spcBef>
              <a:buNone/>
            </a:pPr>
            <a:endParaRPr sz="1400"/>
          </a:p>
        </p:txBody>
      </p:sp>
      <p:pic>
        <p:nvPicPr>
          <p:cNvPr id="279" name="Shape 279"/>
          <p:cNvPicPr preferRelativeResize="0"/>
          <p:nvPr/>
        </p:nvPicPr>
        <p:blipFill>
          <a:blip r:embed="rId3">
            <a:alphaModFix/>
          </a:blip>
          <a:stretch>
            <a:fillRect/>
          </a:stretch>
        </p:blipFill>
        <p:spPr>
          <a:xfrm>
            <a:off x="856500" y="3114750"/>
            <a:ext cx="2943224" cy="1969099"/>
          </a:xfrm>
          <a:prstGeom prst="rect">
            <a:avLst/>
          </a:prstGeom>
          <a:noFill/>
          <a:ln>
            <a:noFill/>
          </a:ln>
        </p:spPr>
      </p:pic>
      <p:pic>
        <p:nvPicPr>
          <p:cNvPr id="280" name="Shape 280"/>
          <p:cNvPicPr preferRelativeResize="0"/>
          <p:nvPr/>
        </p:nvPicPr>
        <p:blipFill>
          <a:blip r:embed="rId4">
            <a:alphaModFix/>
          </a:blip>
          <a:stretch>
            <a:fillRect/>
          </a:stretch>
        </p:blipFill>
        <p:spPr>
          <a:xfrm>
            <a:off x="5594928" y="2868749"/>
            <a:ext cx="3264571" cy="2274749"/>
          </a:xfrm>
          <a:prstGeom prst="rect">
            <a:avLst/>
          </a:prstGeom>
          <a:noFill/>
          <a:ln>
            <a:noFill/>
          </a:ln>
        </p:spPr>
      </p:pic>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Curriculum Continued… </a:t>
            </a:r>
          </a:p>
        </p:txBody>
      </p:sp>
      <p:sp>
        <p:nvSpPr>
          <p:cNvPr id="286" name="Shape 286"/>
          <p:cNvSpPr txBox="1">
            <a:spLocks noGrp="1"/>
          </p:cNvSpPr>
          <p:nvPr>
            <p:ph type="body" idx="1"/>
          </p:nvPr>
        </p:nvSpPr>
        <p:spPr>
          <a:xfrm>
            <a:off x="457200" y="1200150"/>
            <a:ext cx="8229600" cy="1950299"/>
          </a:xfrm>
          <a:prstGeom prst="rect">
            <a:avLst/>
          </a:prstGeom>
        </p:spPr>
        <p:txBody>
          <a:bodyPr lIns="91425" tIns="91425" rIns="91425" bIns="91425" anchor="t" anchorCtr="0">
            <a:noAutofit/>
          </a:bodyPr>
          <a:lstStyle/>
          <a:p>
            <a:pPr marL="457200" lvl="0" indent="-317500" rtl="0">
              <a:spcBef>
                <a:spcPts val="0"/>
              </a:spcBef>
              <a:buClr>
                <a:schemeClr val="dk2"/>
              </a:buClr>
              <a:buSzPct val="100000"/>
              <a:buFont typeface="Trebuchet MS"/>
              <a:buAutoNum type="arabicPeriod" startAt="2"/>
            </a:pPr>
            <a:r>
              <a:rPr lang="en" sz="1400"/>
              <a:t>Bi-weekly meetings between Kindergarten teachers and Preschool TEachers </a:t>
            </a:r>
          </a:p>
          <a:p>
            <a:pPr marL="914400" lvl="1" indent="-317500" rtl="0">
              <a:spcBef>
                <a:spcPts val="0"/>
              </a:spcBef>
              <a:buClr>
                <a:schemeClr val="dk2"/>
              </a:buClr>
              <a:buSzPct val="100000"/>
              <a:buFont typeface="Trebuchet MS"/>
              <a:buAutoNum type="alphaLcPeriod"/>
            </a:pPr>
            <a:r>
              <a:rPr lang="en" sz="1400"/>
              <a:t>Preschool teachers inform kindergarten teachers on their progress </a:t>
            </a:r>
          </a:p>
          <a:p>
            <a:pPr marL="914400" lvl="1" indent="-317500" rtl="0">
              <a:spcBef>
                <a:spcPts val="0"/>
              </a:spcBef>
              <a:buClr>
                <a:schemeClr val="dk2"/>
              </a:buClr>
              <a:buSzPct val="100000"/>
              <a:buFont typeface="Trebuchet MS"/>
              <a:buAutoNum type="alphaLcPeriod"/>
            </a:pPr>
            <a:r>
              <a:rPr lang="en" sz="1400"/>
              <a:t>Preschool teachers notify kindergarten teachers with areas of struggle, mastery, or concern </a:t>
            </a:r>
          </a:p>
          <a:p>
            <a:pPr marL="914400" lvl="1" indent="-317500" rtl="0">
              <a:spcBef>
                <a:spcPts val="0"/>
              </a:spcBef>
              <a:buClr>
                <a:schemeClr val="dk2"/>
              </a:buClr>
              <a:buSzPct val="100000"/>
              <a:buFont typeface="Trebuchet MS"/>
              <a:buAutoNum type="alphaLcPeriod"/>
            </a:pPr>
            <a:r>
              <a:rPr lang="en" sz="1400"/>
              <a:t>Children bio’s are given and address if any learning disabilities or effective teaching styles working for children </a:t>
            </a:r>
          </a:p>
          <a:p>
            <a:pPr marL="914400" lvl="1" indent="-317500">
              <a:spcBef>
                <a:spcPts val="0"/>
              </a:spcBef>
              <a:buClr>
                <a:schemeClr val="dk2"/>
              </a:buClr>
              <a:buSzPct val="100000"/>
              <a:buFont typeface="Trebuchet MS"/>
              <a:buAutoNum type="alphaLcPeriod"/>
            </a:pPr>
            <a:r>
              <a:rPr lang="en" sz="1400"/>
              <a:t>Kindergarten teachers meet with children during one of these meetings to begin interaction with new faces and trust  </a:t>
            </a:r>
          </a:p>
        </p:txBody>
      </p:sp>
      <p:pic>
        <p:nvPicPr>
          <p:cNvPr id="287" name="Shape 287"/>
          <p:cNvPicPr preferRelativeResize="0"/>
          <p:nvPr/>
        </p:nvPicPr>
        <p:blipFill>
          <a:blip r:embed="rId3">
            <a:alphaModFix/>
          </a:blip>
          <a:stretch>
            <a:fillRect/>
          </a:stretch>
        </p:blipFill>
        <p:spPr>
          <a:xfrm>
            <a:off x="68850" y="3287225"/>
            <a:ext cx="3785774" cy="1516650"/>
          </a:xfrm>
          <a:prstGeom prst="rect">
            <a:avLst/>
          </a:prstGeom>
          <a:noFill/>
          <a:ln>
            <a:noFill/>
          </a:ln>
        </p:spPr>
      </p:pic>
      <p:pic>
        <p:nvPicPr>
          <p:cNvPr id="288" name="Shape 288"/>
          <p:cNvPicPr preferRelativeResize="0"/>
          <p:nvPr/>
        </p:nvPicPr>
        <p:blipFill>
          <a:blip r:embed="rId4">
            <a:alphaModFix/>
          </a:blip>
          <a:stretch>
            <a:fillRect/>
          </a:stretch>
        </p:blipFill>
        <p:spPr>
          <a:xfrm>
            <a:off x="5451025" y="2921050"/>
            <a:ext cx="3136775" cy="2091174"/>
          </a:xfrm>
          <a:prstGeom prst="rect">
            <a:avLst/>
          </a:prstGeom>
          <a:noFill/>
          <a:ln>
            <a:noFill/>
          </a:ln>
        </p:spPr>
      </p:pic>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BAM… The End</a:t>
            </a:r>
          </a:p>
        </p:txBody>
      </p:sp>
      <p:sp>
        <p:nvSpPr>
          <p:cNvPr id="294" name="Shape 294"/>
          <p:cNvSpPr txBox="1">
            <a:spLocks noGrp="1"/>
          </p:cNvSpPr>
          <p:nvPr>
            <p:ph type="body" idx="1"/>
          </p:nvPr>
        </p:nvSpPr>
        <p:spPr>
          <a:xfrm>
            <a:off x="457200" y="1200150"/>
            <a:ext cx="8229600" cy="3725699"/>
          </a:xfrm>
          <a:prstGeom prst="rect">
            <a:avLst/>
          </a:prstGeom>
        </p:spPr>
        <p:txBody>
          <a:bodyPr lIns="91425" tIns="91425" rIns="91425" bIns="91425" anchor="ctr" anchorCtr="0">
            <a:noAutofit/>
          </a:bodyPr>
          <a:lstStyle/>
          <a:p>
            <a:pPr algn="ctr">
              <a:spcBef>
                <a:spcPts val="0"/>
              </a:spcBef>
              <a:buNone/>
            </a:pPr>
            <a:r>
              <a:rPr lang="en" sz="6000"/>
              <a:t>Questions? </a:t>
            </a:r>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References</a:t>
            </a:r>
          </a:p>
        </p:txBody>
      </p:sp>
      <p:sp>
        <p:nvSpPr>
          <p:cNvPr id="300" name="Shape 30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0" indent="0" rtl="0">
              <a:lnSpc>
                <a:spcPct val="115000"/>
              </a:lnSpc>
              <a:spcBef>
                <a:spcPts val="2000"/>
              </a:spcBef>
              <a:buNone/>
            </a:pPr>
            <a:r>
              <a:rPr lang="en" sz="1400">
                <a:solidFill>
                  <a:srgbClr val="000000"/>
                </a:solidFill>
              </a:rPr>
              <a:t>Barnett, S. (2014). Quality pre-K is an idea whose time   has   come.   </a:t>
            </a:r>
            <a:r>
              <a:rPr lang="en" sz="1400" i="1">
                <a:solidFill>
                  <a:srgbClr val="000000"/>
                </a:solidFill>
              </a:rPr>
              <a:t>Debate Club, U.S.                 News &amp; World Report</a:t>
            </a:r>
            <a:r>
              <a:rPr lang="en" sz="1400">
                <a:solidFill>
                  <a:srgbClr val="000000"/>
                </a:solidFill>
              </a:rPr>
              <a:t>. Retrieved   from: </a:t>
            </a:r>
            <a:r>
              <a:rPr lang="en" sz="1400">
                <a:solidFill>
                  <a:srgbClr val="000000"/>
                </a:solidFill>
                <a:hlinkClick r:id="rId3"/>
              </a:rPr>
              <a:t> </a:t>
            </a:r>
            <a:r>
              <a:rPr lang="en" sz="1400" u="sng">
                <a:solidFill>
                  <a:schemeClr val="hlink"/>
                </a:solidFill>
                <a:hlinkClick r:id="rId3"/>
              </a:rPr>
              <a:t>http://www.usnews.com/debate-club/should-the-government-fund-universal-pre-k/quality-pre-k-is-an-idea-whose-time-has-come</a:t>
            </a:r>
          </a:p>
          <a:p>
            <a:pPr marL="0" indent="0" rtl="0">
              <a:lnSpc>
                <a:spcPct val="115000"/>
              </a:lnSpc>
              <a:spcBef>
                <a:spcPts val="2000"/>
              </a:spcBef>
              <a:buNone/>
            </a:pPr>
            <a:r>
              <a:rPr lang="en" sz="1400">
                <a:solidFill>
                  <a:srgbClr val="000000"/>
                </a:solidFill>
              </a:rPr>
              <a:t>Hamm, K. (2014). We can’t afford to not invest in pre-k. </a:t>
            </a:r>
            <a:r>
              <a:rPr lang="en" sz="1400" i="1">
                <a:solidFill>
                  <a:srgbClr val="000000"/>
                </a:solidFill>
              </a:rPr>
              <a:t>Debate Club,   U.S. News &amp;   World Report</a:t>
            </a:r>
            <a:r>
              <a:rPr lang="en" sz="1400">
                <a:solidFill>
                  <a:srgbClr val="000000"/>
                </a:solidFill>
              </a:rPr>
              <a:t>. Retrieved from: </a:t>
            </a:r>
            <a:r>
              <a:rPr lang="en" sz="1400" u="sng">
                <a:solidFill>
                  <a:schemeClr val="hlink"/>
                </a:solidFill>
                <a:hlinkClick r:id="rId3"/>
              </a:rPr>
              <a:t>http://www.usnews.com/debate-club/should-the-government-fund-universal-pre-k/quality-pre-k-is-an-idea-whose-time-has-come</a:t>
            </a:r>
          </a:p>
          <a:p>
            <a:pPr>
              <a:spcBef>
                <a:spcPts val="0"/>
              </a:spcBef>
              <a:buNone/>
            </a:pPr>
            <a:endParaRPr/>
          </a:p>
        </p:txBody>
      </p:sp>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References</a:t>
            </a:r>
          </a:p>
        </p:txBody>
      </p:sp>
      <p:sp>
        <p:nvSpPr>
          <p:cNvPr id="306" name="Shape 30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0" indent="0" rtl="0">
              <a:spcBef>
                <a:spcPts val="0"/>
              </a:spcBef>
              <a:buNone/>
            </a:pPr>
            <a:r>
              <a:rPr lang="en" sz="1400"/>
              <a:t>Liu, G. (2006). Education, equality, and national citizenship. </a:t>
            </a:r>
            <a:r>
              <a:rPr lang="en" sz="1400" i="1"/>
              <a:t>The Yale Law Journal</a:t>
            </a:r>
            <a:r>
              <a:rPr lang="en" sz="1400"/>
              <a:t>, 116</a:t>
            </a:r>
            <a:r>
              <a:rPr lang="en" sz="1400" i="1"/>
              <a:t>(2)</a:t>
            </a:r>
            <a:r>
              <a:rPr lang="en" sz="1400"/>
              <a:t>, 330-411.</a:t>
            </a:r>
          </a:p>
          <a:p>
            <a:pPr rtl="0">
              <a:lnSpc>
                <a:spcPct val="115000"/>
              </a:lnSpc>
              <a:spcBef>
                <a:spcPts val="2000"/>
              </a:spcBef>
              <a:buNone/>
            </a:pPr>
            <a:r>
              <a:rPr lang="en" sz="1400">
                <a:solidFill>
                  <a:srgbClr val="000000"/>
                </a:solidFill>
              </a:rPr>
              <a:t>Schweinhart, L. J. (2004). </a:t>
            </a:r>
            <a:r>
              <a:rPr lang="en" sz="1400" i="1">
                <a:solidFill>
                  <a:srgbClr val="000000"/>
                </a:solidFill>
              </a:rPr>
              <a:t>The High/Scope Perry Preschool study through age 40:   Summary, conclusions, and frequently asked questions</a:t>
            </a:r>
            <a:r>
              <a:rPr lang="en" sz="1400">
                <a:solidFill>
                  <a:srgbClr val="000000"/>
                </a:solidFill>
              </a:rPr>
              <a:t>.  High/Scope   Educational Research Foundation.</a:t>
            </a:r>
          </a:p>
          <a:p>
            <a:pPr marL="0" indent="0">
              <a:spcBef>
                <a:spcPts val="0"/>
              </a:spcBef>
              <a:buNone/>
            </a:pPr>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Thus:</a:t>
            </a:r>
          </a:p>
        </p:txBody>
      </p:sp>
      <p:sp>
        <p:nvSpPr>
          <p:cNvPr id="62" name="Shape 6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The duty of the U.S. legislature is “to ensure that all children have adequate educational opportunity for equal citizenship”</a:t>
            </a:r>
          </a:p>
          <a:p>
            <a:pPr algn="r" rtl="0">
              <a:spcBef>
                <a:spcPts val="0"/>
              </a:spcBef>
              <a:buNone/>
            </a:pPr>
            <a:r>
              <a:rPr lang="en"/>
              <a:t>(Liu, 2006, p.335)</a:t>
            </a:r>
          </a:p>
          <a:p>
            <a:pPr algn="r" rtl="0">
              <a:spcBef>
                <a:spcPts val="0"/>
              </a:spcBef>
              <a:buNone/>
            </a:pPr>
            <a:endParaRPr/>
          </a:p>
          <a:p>
            <a:pPr marL="457200" indent="457200" rtl="0">
              <a:spcBef>
                <a:spcPts val="0"/>
              </a:spcBef>
              <a:buNone/>
            </a:pPr>
            <a:r>
              <a:rPr lang="en" i="1"/>
              <a:t>understanding and living</a:t>
            </a:r>
            <a:r>
              <a:rPr lang="en"/>
              <a:t> those rights.</a:t>
            </a:r>
          </a:p>
          <a:p>
            <a:pPr algn="r" rtl="0">
              <a:spcBef>
                <a:spcPts val="0"/>
              </a:spcBef>
              <a:buNone/>
            </a:pPr>
            <a:endParaRPr/>
          </a:p>
        </p:txBody>
      </p:sp>
      <p:pic>
        <p:nvPicPr>
          <p:cNvPr id="63" name="Shape 63"/>
          <p:cNvPicPr preferRelativeResize="0"/>
          <p:nvPr/>
        </p:nvPicPr>
        <p:blipFill rotWithShape="1">
          <a:blip r:embed="rId3">
            <a:alphaModFix/>
          </a:blip>
          <a:srcRect l="33782" t="36644" r="32563" b="36641"/>
          <a:stretch/>
        </p:blipFill>
        <p:spPr>
          <a:xfrm>
            <a:off x="4122100" y="2833150"/>
            <a:ext cx="1006149" cy="1033599"/>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Title VI of the 1964 Civil Rights Act</a:t>
            </a:r>
          </a:p>
        </p:txBody>
      </p:sp>
      <p:sp>
        <p:nvSpPr>
          <p:cNvPr id="69" name="Shape 6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Title VI bans discrimination in any federally funded program based on race, color, or natinal origin.</a:t>
            </a:r>
          </a:p>
          <a:p>
            <a:pPr rtl="0">
              <a:spcBef>
                <a:spcPts val="0"/>
              </a:spcBef>
              <a:buNone/>
            </a:pPr>
            <a:endParaRPr/>
          </a:p>
          <a:p>
            <a:pPr marL="457200" indent="457200" rtl="0">
              <a:spcBef>
                <a:spcPts val="0"/>
              </a:spcBef>
              <a:buNone/>
            </a:pPr>
            <a:endParaRPr/>
          </a:p>
          <a:p>
            <a:pPr marL="457200" indent="457200">
              <a:spcBef>
                <a:spcPts val="0"/>
              </a:spcBef>
              <a:buNone/>
            </a:pPr>
            <a:r>
              <a:rPr lang="en"/>
              <a:t>Everyone has a right to this educational opportunity!</a:t>
            </a:r>
          </a:p>
        </p:txBody>
      </p:sp>
      <p:pic>
        <p:nvPicPr>
          <p:cNvPr id="70" name="Shape 70"/>
          <p:cNvPicPr preferRelativeResize="0"/>
          <p:nvPr/>
        </p:nvPicPr>
        <p:blipFill>
          <a:blip r:embed="rId3">
            <a:alphaModFix/>
          </a:blip>
          <a:stretch>
            <a:fillRect/>
          </a:stretch>
        </p:blipFill>
        <p:spPr>
          <a:xfrm>
            <a:off x="3544925" y="2414075"/>
            <a:ext cx="2781300" cy="1435100"/>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Title VI of the 1964 Civil Rights Act</a:t>
            </a:r>
          </a:p>
        </p:txBody>
      </p:sp>
      <p:sp>
        <p:nvSpPr>
          <p:cNvPr id="76" name="Shape 7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Plaintiffs were parents of students who spoke English as a second language.</a:t>
            </a:r>
          </a:p>
          <a:p>
            <a:pPr rtl="0">
              <a:spcBef>
                <a:spcPts val="0"/>
              </a:spcBef>
              <a:buNone/>
            </a:pPr>
            <a:endParaRPr/>
          </a:p>
          <a:p>
            <a:pPr rtl="0">
              <a:spcBef>
                <a:spcPts val="0"/>
              </a:spcBef>
              <a:buNone/>
            </a:pPr>
            <a:r>
              <a:rPr lang="en"/>
              <a:t>Supreme court ruled that s</a:t>
            </a:r>
            <a:r>
              <a:rPr lang="en">
                <a:solidFill>
                  <a:srgbClr val="A64D79"/>
                </a:solidFill>
              </a:rPr>
              <a:t>tudents who were not provided a meaningful opportunity to participate in educational programs are discriminated against</a:t>
            </a:r>
            <a:r>
              <a:rPr lang="en"/>
              <a:t>. (Spring, 2014)</a:t>
            </a:r>
          </a:p>
          <a:p>
            <a:pPr>
              <a:spcBef>
                <a:spcPts val="0"/>
              </a:spcBef>
              <a:buNone/>
            </a:pPr>
            <a:endParaRP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Good citizenship and preschool</a:t>
            </a:r>
          </a:p>
        </p:txBody>
      </p:sp>
      <p:sp>
        <p:nvSpPr>
          <p:cNvPr id="82" name="Shape 8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0" indent="0" rtl="0">
              <a:spcBef>
                <a:spcPts val="0"/>
              </a:spcBef>
              <a:buNone/>
            </a:pPr>
            <a:r>
              <a:rPr lang="en"/>
              <a:t>Good citizenship </a:t>
            </a:r>
          </a:p>
          <a:p>
            <a:pPr marL="0" indent="0" rtl="0">
              <a:spcBef>
                <a:spcPts val="0"/>
              </a:spcBef>
              <a:buNone/>
            </a:pPr>
            <a:r>
              <a:rPr lang="en"/>
              <a:t>starts in preschool.</a:t>
            </a:r>
          </a:p>
          <a:p>
            <a:pPr marL="0" indent="0" rtl="0">
              <a:spcBef>
                <a:spcPts val="0"/>
              </a:spcBef>
              <a:buNone/>
            </a:pPr>
            <a:endParaRPr/>
          </a:p>
          <a:p>
            <a:pPr marL="0" indent="0" rtl="0">
              <a:spcBef>
                <a:spcPts val="0"/>
              </a:spcBef>
              <a:buNone/>
            </a:pPr>
            <a:r>
              <a:rPr lang="en"/>
              <a:t>Research </a:t>
            </a:r>
          </a:p>
          <a:p>
            <a:pPr marL="0" indent="0" rtl="0">
              <a:spcBef>
                <a:spcPts val="0"/>
              </a:spcBef>
              <a:buNone/>
            </a:pPr>
            <a:r>
              <a:rPr lang="en"/>
              <a:t>indicates lower rates </a:t>
            </a:r>
          </a:p>
          <a:p>
            <a:pPr marL="0" indent="0" rtl="0">
              <a:spcBef>
                <a:spcPts val="0"/>
              </a:spcBef>
              <a:buNone/>
            </a:pPr>
            <a:r>
              <a:rPr lang="en"/>
              <a:t>of crime and incarceration for students who attend high-quality preschools.														</a:t>
            </a:r>
          </a:p>
        </p:txBody>
      </p:sp>
      <p:pic>
        <p:nvPicPr>
          <p:cNvPr id="83" name="Shape 83"/>
          <p:cNvPicPr preferRelativeResize="0"/>
          <p:nvPr/>
        </p:nvPicPr>
        <p:blipFill>
          <a:blip r:embed="rId3">
            <a:alphaModFix/>
          </a:blip>
          <a:stretch>
            <a:fillRect/>
          </a:stretch>
        </p:blipFill>
        <p:spPr>
          <a:xfrm>
            <a:off x="5229399" y="1598375"/>
            <a:ext cx="2918725" cy="1946749"/>
          </a:xfrm>
          <a:prstGeom prst="rect">
            <a:avLst/>
          </a:prstGeom>
          <a:noFill/>
          <a:ln>
            <a:noFill/>
          </a:ln>
        </p:spPr>
      </p:pic>
      <p:sp>
        <p:nvSpPr>
          <p:cNvPr id="84" name="Shape 84"/>
          <p:cNvSpPr/>
          <p:nvPr/>
        </p:nvSpPr>
        <p:spPr>
          <a:xfrm>
            <a:off x="5587687" y="1999850"/>
            <a:ext cx="2396700" cy="1605900"/>
          </a:xfrm>
          <a:prstGeom prst="mathMultiply">
            <a:avLst>
              <a:gd name="adj1" fmla="val 23520"/>
            </a:avLst>
          </a:prstGeom>
          <a:solidFill>
            <a:schemeClr val="accent4"/>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Studies around the world...</a:t>
            </a:r>
          </a:p>
        </p:txBody>
      </p:sp>
      <p:sp>
        <p:nvSpPr>
          <p:cNvPr id="90" name="Shape 9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Arial"/>
              <a:buChar char="●"/>
            </a:pPr>
            <a:r>
              <a:rPr lang="en" sz="2400"/>
              <a:t>Participation in high-quality preschool leads to:</a:t>
            </a:r>
          </a:p>
          <a:p>
            <a:pPr marL="914400" lvl="1" indent="-368300" rtl="0">
              <a:spcBef>
                <a:spcPts val="0"/>
              </a:spcBef>
              <a:buClr>
                <a:schemeClr val="dk2"/>
              </a:buClr>
              <a:buSzPct val="100000"/>
              <a:buFont typeface="Courier New"/>
              <a:buChar char="o"/>
            </a:pPr>
            <a:r>
              <a:rPr lang="en" sz="2200"/>
              <a:t>reduction of socioeconomic disparities and </a:t>
            </a:r>
            <a:r>
              <a:rPr lang="en" sz="2200" u="sng"/>
              <a:t>perceptions</a:t>
            </a:r>
            <a:r>
              <a:rPr lang="en" sz="2200"/>
              <a:t> of poverty</a:t>
            </a:r>
          </a:p>
          <a:p>
            <a:pPr marL="457200" lvl="0" indent="0" rtl="0">
              <a:spcBef>
                <a:spcPts val="0"/>
              </a:spcBef>
              <a:buNone/>
            </a:pPr>
            <a:endParaRPr sz="2200"/>
          </a:p>
          <a:p>
            <a:pPr marL="457200" lvl="0" indent="-381000" rtl="0">
              <a:spcBef>
                <a:spcPts val="0"/>
              </a:spcBef>
              <a:buClr>
                <a:schemeClr val="dk2"/>
              </a:buClr>
              <a:buSzPct val="100000"/>
              <a:buFont typeface="Arial"/>
              <a:buChar char="●"/>
            </a:pPr>
            <a:r>
              <a:rPr lang="en" sz="2400"/>
              <a:t>Edward Melhuish (2011) notes researchers believe that high-quality preschools are a means of advancing the social welfare of all. </a:t>
            </a:r>
          </a:p>
          <a:p>
            <a:pPr>
              <a:spcBef>
                <a:spcPts val="0"/>
              </a:spcBef>
              <a:buNone/>
            </a:pPr>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Communication</a:t>
            </a:r>
          </a:p>
        </p:txBody>
      </p:sp>
      <p:sp>
        <p:nvSpPr>
          <p:cNvPr id="96" name="Shape 9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Relationships:</a:t>
            </a:r>
          </a:p>
          <a:p>
            <a:pPr marL="457200" lvl="0" indent="-419100" rtl="0">
              <a:spcBef>
                <a:spcPts val="0"/>
              </a:spcBef>
              <a:buClr>
                <a:schemeClr val="dk2"/>
              </a:buClr>
              <a:buSzPct val="100000"/>
              <a:buFont typeface="Arial"/>
              <a:buChar char="●"/>
            </a:pPr>
            <a:r>
              <a:rPr lang="en"/>
              <a:t>Preschool students learn to communicate with adults; relationship and trust building occurs with their teachers.</a:t>
            </a:r>
          </a:p>
          <a:p>
            <a:pPr marL="457200" lvl="0" indent="-419100">
              <a:spcBef>
                <a:spcPts val="0"/>
              </a:spcBef>
              <a:buClr>
                <a:schemeClr val="dk2"/>
              </a:buClr>
              <a:buSzPct val="100000"/>
              <a:buFont typeface="Arial"/>
              <a:buChar char="●"/>
            </a:pPr>
            <a:r>
              <a:rPr lang="en"/>
              <a:t>Preschool students work in groups and learn to communicate and work with their peers.</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western">
  <a:themeElements>
    <a:clrScheme name="Custom 424">
      <a:dk1>
        <a:srgbClr val="B0271C"/>
      </a:dk1>
      <a:lt1>
        <a:srgbClr val="FFE8BB"/>
      </a:lt1>
      <a:dk2>
        <a:srgbClr val="374252"/>
      </a:dk2>
      <a:lt2>
        <a:srgbClr val="A5BDC0"/>
      </a:lt2>
      <a:accent1>
        <a:srgbClr val="C0974D"/>
      </a:accent1>
      <a:accent2>
        <a:srgbClr val="E49C5F"/>
      </a:accent2>
      <a:accent3>
        <a:srgbClr val="5D7372"/>
      </a:accent3>
      <a:accent4>
        <a:srgbClr val="B92C00"/>
      </a:accent4>
      <a:accent5>
        <a:srgbClr val="804000"/>
      </a:accent5>
      <a:accent6>
        <a:srgbClr val="A49D80"/>
      </a:accent6>
      <a:hlink>
        <a:srgbClr val="B0271C"/>
      </a:hlink>
      <a:folHlink>
        <a:srgbClr val="5B5F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1759</Words>
  <Application>Microsoft Macintosh PowerPoint</Application>
  <PresentationFormat>On-screen Show (16:9)</PresentationFormat>
  <Paragraphs>206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western</vt:lpstr>
      <vt:lpstr>Housing Federally Funded High Quality Preschools In K-12 Schools</vt:lpstr>
      <vt:lpstr>Adequate Educational Opportunity is</vt:lpstr>
      <vt:lpstr>    National citizenship means...</vt:lpstr>
      <vt:lpstr>Thus:</vt:lpstr>
      <vt:lpstr>Title VI of the 1964 Civil Rights Act</vt:lpstr>
      <vt:lpstr>Title VI of the 1964 Civil Rights Act</vt:lpstr>
      <vt:lpstr>Good citizenship and preschool</vt:lpstr>
      <vt:lpstr>Studies around the world...</vt:lpstr>
      <vt:lpstr>Communication</vt:lpstr>
      <vt:lpstr>Communication</vt:lpstr>
      <vt:lpstr>Communication is essential!</vt:lpstr>
      <vt:lpstr>Diversity</vt:lpstr>
      <vt:lpstr>Legislators and Policy Makers need to see that the money we invest now in Preschool will pay for itself.</vt:lpstr>
      <vt:lpstr>Less dependence on Government Programs.</vt:lpstr>
      <vt:lpstr>Higher Graduation Rates</vt:lpstr>
      <vt:lpstr>Ky has skills...</vt:lpstr>
      <vt:lpstr>Investing in Preschool Pays for itself with a 3:1 dollar per capita return. </vt:lpstr>
      <vt:lpstr>Many people argue that the barrier to offering universal high quality preschool is cost, but…….</vt:lpstr>
      <vt:lpstr>What to do with ALL that extra $$$</vt:lpstr>
      <vt:lpstr>Monitoring Quality of Instruction and Skills</vt:lpstr>
      <vt:lpstr>Monitoring Quality of Instruction and Skills</vt:lpstr>
      <vt:lpstr>Monitoring Quality of Instruction and Skills</vt:lpstr>
      <vt:lpstr>Monitoring Quality of Instruction and Skills</vt:lpstr>
      <vt:lpstr>Monitoring Quality of Instruction and Skills</vt:lpstr>
      <vt:lpstr>Social, Emotional and Academic Needs</vt:lpstr>
      <vt:lpstr>Transitional Demands</vt:lpstr>
      <vt:lpstr>Social, Emotional and Academic Needs</vt:lpstr>
      <vt:lpstr>Social, Emotional and Academic Needs</vt:lpstr>
      <vt:lpstr>Set Standards For Kindergarten Readiness </vt:lpstr>
      <vt:lpstr>Physical Well Being &amp; Motor Skills</vt:lpstr>
      <vt:lpstr>Social and Emotional Standards</vt:lpstr>
      <vt:lpstr>Language Development Standard</vt:lpstr>
      <vt:lpstr>Academic Standards</vt:lpstr>
      <vt:lpstr>General Knowledge Standard</vt:lpstr>
      <vt:lpstr>Curriculum Collaboration Between Kindergarten and Preschool Teachers</vt:lpstr>
      <vt:lpstr>Curriculum Continued… </vt:lpstr>
      <vt:lpstr>BAM… The End</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Federally Funded High Quality Preschools In K-12 Schools</dc:title>
  <cp:lastModifiedBy>Elinor Brown</cp:lastModifiedBy>
  <cp:revision>1</cp:revision>
  <dcterms:modified xsi:type="dcterms:W3CDTF">2015-09-09T17:41:55Z</dcterms:modified>
</cp:coreProperties>
</file>